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93"/>
  </p:notesMasterIdLst>
  <p:sldIdLst>
    <p:sldId id="257" r:id="rId2"/>
    <p:sldId id="412" r:id="rId3"/>
    <p:sldId id="413" r:id="rId4"/>
    <p:sldId id="414" r:id="rId5"/>
    <p:sldId id="415" r:id="rId6"/>
    <p:sldId id="416" r:id="rId7"/>
    <p:sldId id="417" r:id="rId8"/>
    <p:sldId id="418" r:id="rId9"/>
    <p:sldId id="419" r:id="rId10"/>
    <p:sldId id="420" r:id="rId11"/>
    <p:sldId id="421" r:id="rId12"/>
    <p:sldId id="422" r:id="rId13"/>
    <p:sldId id="423" r:id="rId14"/>
    <p:sldId id="424" r:id="rId15"/>
    <p:sldId id="425" r:id="rId16"/>
    <p:sldId id="426" r:id="rId17"/>
    <p:sldId id="427" r:id="rId18"/>
    <p:sldId id="428" r:id="rId19"/>
    <p:sldId id="259" r:id="rId20"/>
    <p:sldId id="350" r:id="rId21"/>
    <p:sldId id="366" r:id="rId22"/>
    <p:sldId id="429" r:id="rId23"/>
    <p:sldId id="430" r:id="rId24"/>
    <p:sldId id="431" r:id="rId25"/>
    <p:sldId id="432" r:id="rId26"/>
    <p:sldId id="433" r:id="rId27"/>
    <p:sldId id="434" r:id="rId28"/>
    <p:sldId id="435" r:id="rId29"/>
    <p:sldId id="436" r:id="rId30"/>
    <p:sldId id="437" r:id="rId31"/>
    <p:sldId id="438" r:id="rId32"/>
    <p:sldId id="439" r:id="rId33"/>
    <p:sldId id="368" r:id="rId34"/>
    <p:sldId id="446" r:id="rId35"/>
    <p:sldId id="447" r:id="rId36"/>
    <p:sldId id="448" r:id="rId37"/>
    <p:sldId id="449" r:id="rId38"/>
    <p:sldId id="450" r:id="rId39"/>
    <p:sldId id="451" r:id="rId40"/>
    <p:sldId id="452" r:id="rId41"/>
    <p:sldId id="453" r:id="rId42"/>
    <p:sldId id="454" r:id="rId43"/>
    <p:sldId id="455" r:id="rId44"/>
    <p:sldId id="407" r:id="rId45"/>
    <p:sldId id="371" r:id="rId46"/>
    <p:sldId id="372" r:id="rId47"/>
    <p:sldId id="463" r:id="rId48"/>
    <p:sldId id="440" r:id="rId49"/>
    <p:sldId id="441" r:id="rId50"/>
    <p:sldId id="442" r:id="rId51"/>
    <p:sldId id="443" r:id="rId52"/>
    <p:sldId id="444" r:id="rId53"/>
    <p:sldId id="445" r:id="rId54"/>
    <p:sldId id="260" r:id="rId55"/>
    <p:sldId id="261" r:id="rId56"/>
    <p:sldId id="359" r:id="rId57"/>
    <p:sldId id="264" r:id="rId58"/>
    <p:sldId id="360" r:id="rId59"/>
    <p:sldId id="265" r:id="rId60"/>
    <p:sldId id="266" r:id="rId61"/>
    <p:sldId id="299" r:id="rId62"/>
    <p:sldId id="300" r:id="rId63"/>
    <p:sldId id="301" r:id="rId64"/>
    <p:sldId id="302" r:id="rId65"/>
    <p:sldId id="303" r:id="rId66"/>
    <p:sldId id="406" r:id="rId67"/>
    <p:sldId id="307" r:id="rId68"/>
    <p:sldId id="308" r:id="rId69"/>
    <p:sldId id="309" r:id="rId70"/>
    <p:sldId id="314" r:id="rId71"/>
    <p:sldId id="364" r:id="rId72"/>
    <p:sldId id="315" r:id="rId73"/>
    <p:sldId id="409" r:id="rId74"/>
    <p:sldId id="316" r:id="rId75"/>
    <p:sldId id="361" r:id="rId76"/>
    <p:sldId id="319" r:id="rId77"/>
    <p:sldId id="320" r:id="rId78"/>
    <p:sldId id="321" r:id="rId79"/>
    <p:sldId id="362" r:id="rId80"/>
    <p:sldId id="322" r:id="rId81"/>
    <p:sldId id="323" r:id="rId82"/>
    <p:sldId id="386" r:id="rId83"/>
    <p:sldId id="324" r:id="rId84"/>
    <p:sldId id="393" r:id="rId85"/>
    <p:sldId id="456" r:id="rId86"/>
    <p:sldId id="457" r:id="rId87"/>
    <p:sldId id="458" r:id="rId88"/>
    <p:sldId id="459" r:id="rId89"/>
    <p:sldId id="460" r:id="rId90"/>
    <p:sldId id="461" r:id="rId91"/>
    <p:sldId id="462" r:id="rId92"/>
  </p:sldIdLst>
  <p:sldSz cx="9144000" cy="6858000" type="screen4x3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CC"/>
    <a:srgbClr val="333333"/>
    <a:srgbClr val="5F5F5F"/>
    <a:srgbClr val="808080"/>
    <a:srgbClr val="336600"/>
    <a:srgbClr val="993366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08" autoAdjust="0"/>
    <p:restoredTop sz="94660" autoAdjust="0"/>
  </p:normalViewPr>
  <p:slideViewPr>
    <p:cSldViewPr>
      <p:cViewPr varScale="1">
        <p:scale>
          <a:sx n="91" d="100"/>
          <a:sy n="91" d="100"/>
        </p:scale>
        <p:origin x="96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1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8068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7174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B3E715AA-DA66-4FA7-93F2-2F5A850D30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00689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2288684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1692042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1460696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87F788F0-231E-4D99-86BC-60B2B973DB68}" type="slidenum">
              <a:rPr lang="en-US" altLang="zh-CN" smtClean="0">
                <a:latin typeface="Arial" charset="0"/>
              </a:rPr>
              <a:pPr eaLnBrk="1" hangingPunct="1"/>
              <a:t>33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2802456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2184766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925687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201777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1424061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256368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800077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1593079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19157954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3607772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29232327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2400BE3C-D4C9-44D7-ACEB-4544AE6D13E8}" type="slidenum">
              <a:rPr lang="en-US" altLang="zh-CN" smtClean="0">
                <a:latin typeface="Arial" charset="0"/>
              </a:rPr>
              <a:pPr eaLnBrk="1" hangingPunct="1"/>
              <a:t>45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F9931AD9-B6E6-4C7F-897A-E9A5E4FB67AB}" type="slidenum">
              <a:rPr lang="en-US" altLang="zh-CN" smtClean="0">
                <a:latin typeface="Arial" charset="0"/>
              </a:rPr>
              <a:pPr eaLnBrk="1" hangingPunct="1"/>
              <a:t>46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1217846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21583829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40165604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22892162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1378224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17015088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466971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57609C32-3792-4B8A-B0C1-651F750D1AE5}" type="slidenum">
              <a:rPr lang="en-US" altLang="zh-CN" smtClean="0">
                <a:latin typeface="Arial" charset="0"/>
              </a:rPr>
              <a:pPr eaLnBrk="1" hangingPunct="1"/>
              <a:t>76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6EAF31B6-4418-4FA3-B7E7-6D360A00CBF2}" type="slidenum">
              <a:rPr lang="en-US" altLang="zh-CN" smtClean="0">
                <a:latin typeface="Arial" charset="0"/>
              </a:rPr>
              <a:pPr eaLnBrk="1" hangingPunct="1"/>
              <a:t>77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AF8F3B5A-F482-4900-BD01-62925511CE62}" type="slidenum">
              <a:rPr lang="en-US" altLang="zh-CN" smtClean="0">
                <a:latin typeface="Arial" charset="0"/>
              </a:rPr>
              <a:pPr eaLnBrk="1" hangingPunct="1"/>
              <a:t>78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4A84D077-0EAE-404C-BF26-3CFAE34E0752}" type="slidenum">
              <a:rPr lang="en-US" altLang="zh-CN" smtClean="0">
                <a:latin typeface="Arial" charset="0"/>
              </a:rPr>
              <a:pPr eaLnBrk="1" hangingPunct="1"/>
              <a:t>80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585DBACF-AC15-44AE-8D69-B344A8521D4A}" type="slidenum">
              <a:rPr lang="en-US" altLang="zh-CN" smtClean="0">
                <a:latin typeface="Arial" charset="0"/>
              </a:rPr>
              <a:pPr eaLnBrk="1" hangingPunct="1"/>
              <a:t>81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37807588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24292312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5153898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3033742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34668286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26806949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11482101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2259430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3218559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1132388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1314779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2485057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zh-CN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4189744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7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8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814513"/>
            <a:ext cx="9009063" cy="1052512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</p:grpSp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0" y="1052513"/>
            <a:ext cx="9144000" cy="1462087"/>
          </a:xfrm>
        </p:spPr>
        <p:txBody>
          <a:bodyPr/>
          <a:lstStyle>
            <a:lvl1pPr algn="ctr">
              <a:defRPr sz="6600" b="1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0" y="3141663"/>
            <a:ext cx="9144000" cy="863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隶书" pitchFamily="2" charset="-122"/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752398564"/>
      </p:ext>
    </p:extLst>
  </p:cSld>
  <p:clrMapOvr>
    <a:masterClrMapping/>
  </p:clrMapOvr>
  <p:transition spd="med">
    <p:check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6B17F-22BE-43C5-A5FF-134C0F43D2B2}" type="datetime1">
              <a:rPr lang="zh-CN" altLang="en-US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计算机文化基础 - 第一章 计算机的基础知识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8A1B43-4C1C-4173-A1FB-5ED5594BD0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5730212"/>
      </p:ext>
    </p:extLst>
  </p:cSld>
  <p:clrMapOvr>
    <a:masterClrMapping/>
  </p:clrMapOvr>
  <p:transition spd="med">
    <p:check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96113" y="620713"/>
            <a:ext cx="1958975" cy="56165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16013" y="620713"/>
            <a:ext cx="5727700" cy="56165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D84936-1F0E-42D5-AEE4-B99470335C20}" type="datetime1">
              <a:rPr lang="zh-CN" altLang="en-US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计算机文化基础 - 第一章 计算机的基础知识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CFC814-CF32-448C-9F8A-8F2415BBC1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1822966"/>
      </p:ext>
    </p:extLst>
  </p:cSld>
  <p:clrMapOvr>
    <a:masterClrMapping/>
  </p:clrMapOvr>
  <p:transition spd="med">
    <p:check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6013" y="620713"/>
            <a:ext cx="7827962" cy="9366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16013" y="1844675"/>
            <a:ext cx="3843337" cy="43926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11750" y="1844675"/>
            <a:ext cx="3843338" cy="43926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E25FA0-A333-49DD-8960-5A201CB96A25}" type="datetime1">
              <a:rPr lang="zh-CN" altLang="en-US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计算机文化基础 - 第一章 计算机的基础知识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C4711C-117F-43D1-AF5F-1AE2FA83F3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0981410"/>
      </p:ext>
    </p:extLst>
  </p:cSld>
  <p:clrMapOvr>
    <a:masterClrMapping/>
  </p:clrMapOvr>
  <p:transition spd="med">
    <p:check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6013" y="620713"/>
            <a:ext cx="7827962" cy="9366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16013" y="1844675"/>
            <a:ext cx="3843337" cy="43926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5111750" y="1844675"/>
            <a:ext cx="3843338" cy="21193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5111750" y="4116388"/>
            <a:ext cx="3843338" cy="2120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6EDF90-7572-48CE-88A4-DE5C9558008B}" type="datetime1">
              <a:rPr lang="zh-CN" altLang="en-US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计算机文化基础 - 第一章 计算机的基础知识</a:t>
            </a:r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E33198-54B6-46AD-9D1D-204FDEF380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6211927"/>
      </p:ext>
    </p:extLst>
  </p:cSld>
  <p:clrMapOvr>
    <a:masterClrMapping/>
  </p:clrMapOvr>
  <p:transition spd="med">
    <p:check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0" y="685800"/>
            <a:ext cx="7924800" cy="685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62000" y="1600200"/>
            <a:ext cx="7769225" cy="4486275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CF89D4-D710-432E-B576-9D2576A96CC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7233863"/>
      </p:ext>
    </p:extLst>
  </p:cSld>
  <p:clrMapOvr>
    <a:masterClrMapping/>
  </p:clrMapOvr>
  <p:transition spd="med"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仅显示背景">
    <p:bg>
      <p:bgPr>
        <a:solidFill>
          <a:schemeClr val="bg1">
            <a:alpha val="3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79771"/>
          </a:xfrm>
          <a:prstGeom prst="rect">
            <a:avLst/>
          </a:prstGeom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0" y="6356350"/>
            <a:ext cx="2133600" cy="365125"/>
          </a:xfrm>
        </p:spPr>
        <p:txBody>
          <a:bodyPr/>
          <a:lstStyle/>
          <a:p>
            <a:fld id="{757B281C-5159-4971-8228-52B9A72E9ED2}" type="datetimeFigureOut">
              <a:pPr/>
              <a:t>2020/10/12</a:t>
            </a:fld>
            <a:endParaRPr kumimoji="0" 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356350"/>
            <a:ext cx="2895600" cy="365125"/>
          </a:xfrm>
        </p:spPr>
        <p:txBody>
          <a:bodyPr/>
          <a:lstStyle/>
          <a:p>
            <a:endParaRPr kumimoji="0" 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pPr/>
              <a:t>‹#›</a:t>
            </a:fld>
            <a:endParaRPr kumimoji="0" 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188639" y="-236483"/>
            <a:ext cx="3168351" cy="4529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椭圆 8">
            <a:hlinkClick r:id="rId4" action="ppaction://hlinksldjump"/>
          </p:cNvPr>
          <p:cNvSpPr/>
          <p:nvPr userDrawn="1"/>
        </p:nvSpPr>
        <p:spPr>
          <a:xfrm>
            <a:off x="35496" y="6345352"/>
            <a:ext cx="468000" cy="252000"/>
          </a:xfrm>
          <a:prstGeom prst="ellipse">
            <a:avLst/>
          </a:prstGeom>
          <a:ln w="6350"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solidFill>
                  <a:schemeClr val="tx2">
                    <a:lumMod val="75000"/>
                  </a:schemeClr>
                </a:solidFill>
              </a:rPr>
              <a:t>2.1</a:t>
            </a:r>
            <a:endParaRPr lang="zh-CN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71936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仅显示背景">
    <p:bg>
      <p:bgPr>
        <a:solidFill>
          <a:schemeClr val="bg1">
            <a:alpha val="3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79771"/>
          </a:xfrm>
          <a:prstGeom prst="rect">
            <a:avLst/>
          </a:prstGeom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0" y="6356350"/>
            <a:ext cx="2133600" cy="365125"/>
          </a:xfrm>
        </p:spPr>
        <p:txBody>
          <a:bodyPr/>
          <a:lstStyle/>
          <a:p>
            <a:fld id="{757B281C-5159-4971-8228-52B9A72E9ED2}" type="datetimeFigureOut">
              <a:pPr/>
              <a:t>2020/10/12</a:t>
            </a:fld>
            <a:endParaRPr kumimoji="0" 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356350"/>
            <a:ext cx="2895600" cy="365125"/>
          </a:xfrm>
        </p:spPr>
        <p:txBody>
          <a:bodyPr/>
          <a:lstStyle/>
          <a:p>
            <a:endParaRPr kumimoji="0" 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pPr/>
              <a:t>‹#›</a:t>
            </a:fld>
            <a:endParaRPr kumimoji="0" 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188639" y="-236483"/>
            <a:ext cx="3168351" cy="4529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椭圆 6">
            <a:hlinkClick r:id="rId4" action="ppaction://hlinksldjump"/>
          </p:cNvPr>
          <p:cNvSpPr/>
          <p:nvPr userDrawn="1"/>
        </p:nvSpPr>
        <p:spPr>
          <a:xfrm>
            <a:off x="35496" y="6345352"/>
            <a:ext cx="468000" cy="252000"/>
          </a:xfrm>
          <a:prstGeom prst="ellipse">
            <a:avLst/>
          </a:prstGeom>
          <a:ln w="6350"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solidFill>
                  <a:schemeClr val="tx2">
                    <a:lumMod val="75000"/>
                  </a:schemeClr>
                </a:solidFill>
              </a:rPr>
              <a:t>2.2</a:t>
            </a:r>
            <a:endParaRPr lang="zh-CN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28870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仅显示背景">
    <p:bg>
      <p:bgPr>
        <a:solidFill>
          <a:schemeClr val="bg1">
            <a:alpha val="3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79771"/>
          </a:xfrm>
          <a:prstGeom prst="rect">
            <a:avLst/>
          </a:prstGeom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0" y="6356350"/>
            <a:ext cx="2133600" cy="365125"/>
          </a:xfrm>
        </p:spPr>
        <p:txBody>
          <a:bodyPr/>
          <a:lstStyle/>
          <a:p>
            <a:fld id="{757B281C-5159-4971-8228-52B9A72E9ED2}" type="datetimeFigureOut">
              <a:pPr/>
              <a:t>2020/10/12</a:t>
            </a:fld>
            <a:endParaRPr kumimoji="0" 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356350"/>
            <a:ext cx="2895600" cy="365125"/>
          </a:xfrm>
        </p:spPr>
        <p:txBody>
          <a:bodyPr/>
          <a:lstStyle/>
          <a:p>
            <a:endParaRPr kumimoji="0" 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pPr/>
              <a:t>‹#›</a:t>
            </a:fld>
            <a:endParaRPr kumimoji="0" 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188639" y="-236483"/>
            <a:ext cx="3168351" cy="4529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椭圆 6">
            <a:hlinkClick r:id="rId4" action="ppaction://hlinksldjump"/>
          </p:cNvPr>
          <p:cNvSpPr/>
          <p:nvPr userDrawn="1"/>
        </p:nvSpPr>
        <p:spPr>
          <a:xfrm>
            <a:off x="35496" y="6345352"/>
            <a:ext cx="468000" cy="252000"/>
          </a:xfrm>
          <a:prstGeom prst="ellipse">
            <a:avLst/>
          </a:prstGeom>
          <a:ln w="6350"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solidFill>
                  <a:schemeClr val="tx2">
                    <a:lumMod val="75000"/>
                  </a:schemeClr>
                </a:solidFill>
              </a:rPr>
              <a:t>2.4</a:t>
            </a:r>
            <a:endParaRPr lang="zh-CN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33165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B76107-8D77-45E3-9520-D3380A30F0C8}" type="datetime1">
              <a:rPr lang="zh-CN" altLang="en-US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825500-1F66-49C1-A624-4233888184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1795045"/>
      </p:ext>
    </p:extLst>
  </p:cSld>
  <p:clrMapOvr>
    <a:masterClrMapping/>
  </p:clrMapOvr>
  <p:transition spd="med">
    <p:check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9B60D5-769F-4A14-9263-3847B68DDD7B}" type="datetime1">
              <a:rPr lang="zh-CN" altLang="en-US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计算机文化基础 - 第一章 计算机的基础知识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C91B17-6852-4C28-895A-A4235EEEF6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5947981"/>
      </p:ext>
    </p:extLst>
  </p:cSld>
  <p:clrMapOvr>
    <a:masterClrMapping/>
  </p:clrMapOvr>
  <p:transition spd="med">
    <p:check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16013" y="1844675"/>
            <a:ext cx="3843337" cy="4392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11750" y="1844675"/>
            <a:ext cx="3843338" cy="4392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0433CF-FBD7-4429-9494-BCDB0245EBE1}" type="datetime1">
              <a:rPr lang="zh-CN" altLang="en-US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计算机文化基础 - 第一章 计算机的基础知识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78231F-CE32-484C-A335-E6CDE49C17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8176374"/>
      </p:ext>
    </p:extLst>
  </p:cSld>
  <p:clrMapOvr>
    <a:masterClrMapping/>
  </p:clrMapOvr>
  <p:transition spd="med">
    <p:check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3EC7CB-E6CA-4CE2-B84D-32B71DB05D57}" type="datetime1">
              <a:rPr lang="zh-CN" altLang="en-US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计算机文化基础 - 第一章 计算机的基础知识</a:t>
            </a: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F62E9D-7994-45C5-B507-295E99E7C9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5842545"/>
      </p:ext>
    </p:extLst>
  </p:cSld>
  <p:clrMapOvr>
    <a:masterClrMapping/>
  </p:clrMapOvr>
  <p:transition spd="med">
    <p:check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60329C-9358-48E1-95AE-FF58D7835F49}" type="datetime1">
              <a:rPr lang="zh-CN" altLang="en-US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计算机文化基础 - 第一章 计算机的基础知识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3BD04-AFA6-4946-8CC5-AF18854022C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3289791"/>
      </p:ext>
    </p:extLst>
  </p:cSld>
  <p:clrMapOvr>
    <a:masterClrMapping/>
  </p:clrMapOvr>
  <p:transition spd="med">
    <p:check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55EDBB-5DD5-4266-8C76-D253A2D17876}" type="datetime1">
              <a:rPr lang="zh-CN" altLang="en-US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计算机文化基础 - 第一章 计算机的基础知识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D32B8B-91F5-417E-B4F9-C8D85612CE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3335259"/>
      </p:ext>
    </p:extLst>
  </p:cSld>
  <p:clrMapOvr>
    <a:masterClrMapping/>
  </p:clrMapOvr>
  <p:transition spd="med">
    <p:check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962BF1-DF7B-4AD1-9250-3700756C6E25}" type="datetime1">
              <a:rPr lang="zh-CN" altLang="en-US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计算机文化基础 - 第一章 计算机的基础知识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722AF3-A99D-4A26-AAB9-A3BA80BD7E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2698202"/>
      </p:ext>
    </p:extLst>
  </p:cSld>
  <p:clrMapOvr>
    <a:masterClrMapping/>
  </p:clrMapOvr>
  <p:transition spd="med">
    <p:check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DD3DAA-CACC-4BFF-8163-C6AEE0E31C6A}" type="datetime1">
              <a:rPr lang="zh-CN" altLang="en-US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计算机文化基础 - 第一章 计算机的基础知识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737CD-98D3-4D2B-99BB-CDB34CA0FB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5976458"/>
      </p:ext>
    </p:extLst>
  </p:cSld>
  <p:clrMapOvr>
    <a:masterClrMapping/>
  </p:clrMapOvr>
  <p:transition spd="med">
    <p:check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 userDrawn="1"/>
        </p:nvSpPr>
        <p:spPr bwMode="ltGray">
          <a:xfrm>
            <a:off x="417513" y="9001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kumimoji="1" lang="zh-CN" altLang="zh-CN" sz="2400" smtClean="0"/>
          </a:p>
        </p:txBody>
      </p:sp>
      <p:sp>
        <p:nvSpPr>
          <p:cNvPr id="1027" name="Rectangle 3"/>
          <p:cNvSpPr>
            <a:spLocks noChangeArrowheads="1"/>
          </p:cNvSpPr>
          <p:nvPr userDrawn="1"/>
        </p:nvSpPr>
        <p:spPr bwMode="ltGray">
          <a:xfrm>
            <a:off x="800100" y="9001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kumimoji="1" lang="zh-CN" altLang="zh-CN" sz="2400" smtClean="0"/>
          </a:p>
        </p:txBody>
      </p:sp>
      <p:sp>
        <p:nvSpPr>
          <p:cNvPr id="1028" name="Rectangle 4"/>
          <p:cNvSpPr>
            <a:spLocks noChangeArrowheads="1"/>
          </p:cNvSpPr>
          <p:nvPr userDrawn="1"/>
        </p:nvSpPr>
        <p:spPr bwMode="ltGray">
          <a:xfrm>
            <a:off x="541338" y="13223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kumimoji="1" lang="zh-CN" altLang="zh-CN" sz="2400" smtClean="0"/>
          </a:p>
        </p:txBody>
      </p:sp>
      <p:sp>
        <p:nvSpPr>
          <p:cNvPr id="1029" name="Rectangle 5"/>
          <p:cNvSpPr>
            <a:spLocks noChangeArrowheads="1"/>
          </p:cNvSpPr>
          <p:nvPr userDrawn="1"/>
        </p:nvSpPr>
        <p:spPr bwMode="ltGray">
          <a:xfrm>
            <a:off x="911225" y="13223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kumimoji="1" lang="zh-CN" altLang="zh-CN" sz="2400" smtClean="0"/>
          </a:p>
        </p:txBody>
      </p:sp>
      <p:sp>
        <p:nvSpPr>
          <p:cNvPr id="1030" name="Rectangle 6"/>
          <p:cNvSpPr>
            <a:spLocks noChangeArrowheads="1"/>
          </p:cNvSpPr>
          <p:nvPr userDrawn="1"/>
        </p:nvSpPr>
        <p:spPr bwMode="ltGray">
          <a:xfrm>
            <a:off x="127000" y="12493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kumimoji="1" lang="zh-CN" altLang="zh-CN" sz="2400" smtClean="0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7921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kumimoji="1" lang="zh-CN" altLang="zh-CN" sz="2400" smtClean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5827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kumimoji="1" lang="zh-CN" altLang="zh-CN" sz="2400" smtClean="0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620713"/>
            <a:ext cx="7827962" cy="936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844675"/>
            <a:ext cx="7839075" cy="439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1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9388" y="6237288"/>
            <a:ext cx="1152525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方正姚体" pitchFamily="2" charset="-122"/>
              </a:defRPr>
            </a:lvl1pPr>
          </a:lstStyle>
          <a:p>
            <a:pPr>
              <a:defRPr/>
            </a:pPr>
            <a:fld id="{10ED17A1-2BBC-4A56-9DBF-EA6EFD9F78FE}" type="datetime1">
              <a:rPr lang="zh-CN" altLang="en-US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41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76375" y="6243638"/>
            <a:ext cx="619125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方正姚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计算机文化基础 - 第一章 计算机的基础知识</a:t>
            </a: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12088" y="6237288"/>
            <a:ext cx="1152525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方正姚体" pitchFamily="2" charset="-122"/>
              </a:defRPr>
            </a:lvl1pPr>
          </a:lstStyle>
          <a:p>
            <a:pPr>
              <a:defRPr/>
            </a:pPr>
            <a:fld id="{D951560C-6268-470D-8D76-89AEC6B8F7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9" r:id="rId1"/>
    <p:sldLayoutId id="2147484290" r:id="rId2"/>
    <p:sldLayoutId id="2147484278" r:id="rId3"/>
    <p:sldLayoutId id="2147484279" r:id="rId4"/>
    <p:sldLayoutId id="2147484280" r:id="rId5"/>
    <p:sldLayoutId id="2147484281" r:id="rId6"/>
    <p:sldLayoutId id="2147484282" r:id="rId7"/>
    <p:sldLayoutId id="2147484283" r:id="rId8"/>
    <p:sldLayoutId id="2147484284" r:id="rId9"/>
    <p:sldLayoutId id="2147484285" r:id="rId10"/>
    <p:sldLayoutId id="2147484286" r:id="rId11"/>
    <p:sldLayoutId id="2147484287" r:id="rId12"/>
    <p:sldLayoutId id="2147484288" r:id="rId13"/>
    <p:sldLayoutId id="2147484291" r:id="rId14"/>
    <p:sldLayoutId id="2147484292" r:id="rId15"/>
    <p:sldLayoutId id="2147484293" r:id="rId16"/>
    <p:sldLayoutId id="2147484294" r:id="rId17"/>
  </p:sldLayoutIdLst>
  <p:transition spd="med">
    <p:checker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800">
          <a:solidFill>
            <a:srgbClr val="3366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800">
          <a:solidFill>
            <a:srgbClr val="3366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华文新魏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800">
          <a:solidFill>
            <a:srgbClr val="3366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华文新魏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800">
          <a:solidFill>
            <a:srgbClr val="3366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华文新魏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800">
          <a:solidFill>
            <a:srgbClr val="3366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华文新魏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800">
          <a:solidFill>
            <a:srgbClr val="3366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华文新魏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800">
          <a:solidFill>
            <a:srgbClr val="3366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华文新魏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800">
          <a:solidFill>
            <a:srgbClr val="3366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华文新魏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800">
          <a:solidFill>
            <a:srgbClr val="3366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华文新魏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jpe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jpeg"/><Relationship Id="rId17" Type="http://schemas.openxmlformats.org/officeDocument/2006/relationships/image" Target="../media/image85.jpeg"/><Relationship Id="rId2" Type="http://schemas.openxmlformats.org/officeDocument/2006/relationships/image" Target="../media/image70.png"/><Relationship Id="rId16" Type="http://schemas.openxmlformats.org/officeDocument/2006/relationships/image" Target="../media/image84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jpe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news.ifeng.com/mainland/special/lushandizhen/content3/detail_2013_04/21/24467977_0.html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330120.htm" TargetMode="External"/><Relationship Id="rId2" Type="http://schemas.openxmlformats.org/officeDocument/2006/relationships/hyperlink" Target="http://baike.baidu.com/view/4821.htm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002060"/>
                </a:solidFill>
                <a:latin typeface="隶书" pitchFamily="49" charset="-122"/>
                <a:ea typeface="隶书" pitchFamily="49" charset="-122"/>
              </a:rPr>
              <a:t>第二章 </a:t>
            </a:r>
            <a:r>
              <a:rPr lang="en-US" altLang="zh-CN" dirty="0" smtClean="0">
                <a:solidFill>
                  <a:srgbClr val="002060"/>
                </a:solidFill>
                <a:latin typeface="隶书" pitchFamily="49" charset="-122"/>
                <a:ea typeface="隶书" pitchFamily="49" charset="-122"/>
              </a:rPr>
              <a:t> </a:t>
            </a:r>
            <a:r>
              <a:rPr lang="zh-CN" altLang="en-US" dirty="0" smtClean="0">
                <a:solidFill>
                  <a:srgbClr val="002060"/>
                </a:solidFill>
                <a:latin typeface="隶书" pitchFamily="49" charset="-122"/>
                <a:ea typeface="隶书" pitchFamily="49" charset="-122"/>
              </a:rPr>
              <a:t>操作系统 </a:t>
            </a:r>
            <a:endParaRPr lang="zh-CN" altLang="en-US" dirty="0" smtClean="0">
              <a:solidFill>
                <a:srgbClr val="002060"/>
              </a:solidFill>
            </a:endParaRPr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2.1</a:t>
            </a:r>
            <a:r>
              <a:rPr lang="zh-CN" altLang="en-US" smtClean="0"/>
              <a:t>、操作系统概述</a:t>
            </a:r>
            <a:endParaRPr lang="en-US" altLang="zh-CN" smtClean="0"/>
          </a:p>
          <a:p>
            <a:pPr eaLnBrk="1" hangingPunct="1"/>
            <a:r>
              <a:rPr lang="en-US" altLang="zh-CN" smtClean="0"/>
              <a:t>2.2</a:t>
            </a:r>
            <a:r>
              <a:rPr lang="zh-CN" altLang="en-US" smtClean="0"/>
              <a:t>、操作系统功能</a:t>
            </a:r>
          </a:p>
          <a:p>
            <a:pPr eaLnBrk="1" hangingPunct="1"/>
            <a:r>
              <a:rPr lang="en-US" altLang="zh-CN" smtClean="0"/>
              <a:t>2.3</a:t>
            </a:r>
            <a:r>
              <a:rPr lang="zh-CN" altLang="en-US" smtClean="0"/>
              <a:t>、 </a:t>
            </a:r>
            <a:r>
              <a:rPr lang="en-US" altLang="zh-CN" smtClean="0"/>
              <a:t>Windows</a:t>
            </a:r>
            <a:r>
              <a:rPr lang="zh-CN" altLang="en-US" smtClean="0"/>
              <a:t>操作系统常用命令</a:t>
            </a:r>
            <a:endParaRPr lang="en-US" altLang="zh-CN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53A0013-310D-4582-9CE2-641A17726D55}" type="datetime1">
              <a:rPr lang="zh-CN" altLang="en-US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计算机文化基础 - 第一章 计算机的基础知识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0C9F76B-3E24-45A6-8F20-827EED5C58B3}" type="slidenum">
              <a:rPr lang="en-US" altLang="zh-CN"/>
              <a:pPr>
                <a:defRPr/>
              </a:pPr>
              <a:t>1</a:t>
            </a:fld>
            <a:endParaRPr lang="en-US" altLang="zh-CN"/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1998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25</a:t>
            </a:r>
            <a:r>
              <a:rPr lang="zh-CN" altLang="en-US" dirty="0"/>
              <a:t>日，</a:t>
            </a:r>
            <a:r>
              <a:rPr lang="en-US" altLang="zh-CN" dirty="0"/>
              <a:t>Windows 98</a:t>
            </a:r>
            <a:r>
              <a:rPr lang="zh-CN" altLang="en-US" dirty="0"/>
              <a:t>发布；这个新的系统是基于 </a:t>
            </a:r>
            <a:r>
              <a:rPr lang="en-US" altLang="zh-CN" dirty="0"/>
              <a:t>Windows 95</a:t>
            </a:r>
            <a:r>
              <a:rPr lang="zh-CN" altLang="en-US" dirty="0"/>
              <a:t>上编写的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Windows 98</a:t>
            </a:r>
            <a:r>
              <a:rPr lang="zh-CN" altLang="en-US" dirty="0"/>
              <a:t>是一个混合</a:t>
            </a:r>
            <a:r>
              <a:rPr lang="en-US" altLang="zh-CN" dirty="0"/>
              <a:t>16</a:t>
            </a:r>
            <a:r>
              <a:rPr lang="zh-CN" altLang="en-US" dirty="0"/>
              <a:t>位 </a:t>
            </a:r>
            <a:r>
              <a:rPr lang="en-US" altLang="zh-CN" dirty="0"/>
              <a:t>/32</a:t>
            </a:r>
            <a:r>
              <a:rPr lang="zh-CN" altLang="en-US" dirty="0"/>
              <a:t>位的</a:t>
            </a:r>
            <a:r>
              <a:rPr lang="en-US" altLang="zh-CN" dirty="0"/>
              <a:t>Windows</a:t>
            </a:r>
            <a:r>
              <a:rPr lang="zh-CN" altLang="en-US" dirty="0"/>
              <a:t>系统，其版本 号为</a:t>
            </a:r>
            <a:r>
              <a:rPr lang="en-US" altLang="zh-CN" dirty="0"/>
              <a:t>4.1</a:t>
            </a:r>
            <a:r>
              <a:rPr lang="zh-CN" altLang="en-US" dirty="0"/>
              <a:t>。 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706" y="2612231"/>
            <a:ext cx="3781425" cy="2857500"/>
          </a:xfr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0433CF-FBD7-4429-9494-BCDB0245EBE1}" type="datetime1">
              <a:rPr lang="zh-CN" altLang="en-US" smtClean="0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计算机文化基础 - 第一章 计算机的基础知识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78231F-CE32-484C-A335-E6CDE49C17CA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704968"/>
      </p:ext>
    </p:extLst>
  </p:cSld>
  <p:clrMapOvr>
    <a:masterClrMapping/>
  </p:clrMapOvr>
  <p:transition spd="med">
    <p:check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Windows 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Windows ME</a:t>
            </a:r>
            <a:r>
              <a:rPr lang="zh-CN" altLang="en-US" dirty="0"/>
              <a:t>是一个</a:t>
            </a:r>
            <a:r>
              <a:rPr lang="en-US" altLang="zh-CN" dirty="0"/>
              <a:t>16</a:t>
            </a:r>
            <a:r>
              <a:rPr lang="zh-CN" altLang="en-US" dirty="0"/>
              <a:t>位</a:t>
            </a:r>
            <a:r>
              <a:rPr lang="en-US" altLang="zh-CN" dirty="0"/>
              <a:t>/32</a:t>
            </a:r>
            <a:r>
              <a:rPr lang="zh-CN" altLang="en-US" dirty="0"/>
              <a:t>位混 合的</a:t>
            </a:r>
            <a:r>
              <a:rPr lang="en-US" altLang="zh-CN" dirty="0"/>
              <a:t>Windows</a:t>
            </a:r>
            <a:r>
              <a:rPr lang="zh-CN" altLang="en-US" dirty="0"/>
              <a:t>系统，由微软公司发 行于</a:t>
            </a:r>
            <a:r>
              <a:rPr lang="en-US" altLang="zh-CN" dirty="0"/>
              <a:t>2000</a:t>
            </a:r>
            <a:r>
              <a:rPr lang="zh-CN" altLang="en-US" dirty="0"/>
              <a:t>年。 是最后一个基于</a:t>
            </a:r>
            <a:r>
              <a:rPr lang="en-US" altLang="zh-CN" dirty="0"/>
              <a:t>DOS </a:t>
            </a:r>
            <a:r>
              <a:rPr lang="zh-CN" altLang="en-US" dirty="0"/>
              <a:t>的混合</a:t>
            </a:r>
            <a:r>
              <a:rPr lang="en-US" altLang="zh-CN" dirty="0"/>
              <a:t>16</a:t>
            </a:r>
            <a:r>
              <a:rPr lang="zh-CN" altLang="en-US" dirty="0"/>
              <a:t>位</a:t>
            </a:r>
            <a:r>
              <a:rPr lang="en-US" altLang="zh-CN" dirty="0"/>
              <a:t>/32</a:t>
            </a:r>
            <a:r>
              <a:rPr lang="zh-CN" altLang="en-US" dirty="0"/>
              <a:t>位的</a:t>
            </a:r>
            <a:r>
              <a:rPr lang="en-US" altLang="zh-CN" dirty="0"/>
              <a:t>Windows 9X</a:t>
            </a:r>
            <a:r>
              <a:rPr lang="zh-CN" altLang="en-US" dirty="0"/>
              <a:t>系 列的</a:t>
            </a:r>
            <a:r>
              <a:rPr lang="en-US" altLang="zh-CN" dirty="0"/>
              <a:t>Windows</a:t>
            </a:r>
            <a:r>
              <a:rPr lang="zh-CN" altLang="en-US" dirty="0"/>
              <a:t>，其版本号为</a:t>
            </a:r>
            <a:r>
              <a:rPr lang="en-US" altLang="zh-CN" dirty="0"/>
              <a:t>4.9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132856"/>
            <a:ext cx="3581400" cy="2571750"/>
          </a:xfr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0433CF-FBD7-4429-9494-BCDB0245EBE1}" type="datetime1">
              <a:rPr lang="zh-CN" altLang="en-US" smtClean="0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计算机文化基础 - 第一章 计算机的基础知识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78231F-CE32-484C-A335-E6CDE49C17CA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9098076"/>
      </p:ext>
    </p:extLst>
  </p:cSld>
  <p:clrMapOvr>
    <a:masterClrMapping/>
  </p:clrMapOvr>
  <p:transition spd="med">
    <p:check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Windows 2000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Microsoft Windows 2000</a:t>
            </a:r>
            <a:r>
              <a:rPr lang="zh-CN" altLang="en-US" dirty="0"/>
              <a:t>（起初 称为</a:t>
            </a:r>
            <a:r>
              <a:rPr lang="en-US" altLang="zh-CN" dirty="0"/>
              <a:t>Windows NT 5.0</a:t>
            </a:r>
            <a:r>
              <a:rPr lang="zh-CN" altLang="en-US" dirty="0"/>
              <a:t>）是一个由 微软公司发行于</a:t>
            </a:r>
            <a:r>
              <a:rPr lang="en-US" altLang="zh-CN" dirty="0"/>
              <a:t>2000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19</a:t>
            </a:r>
            <a:r>
              <a:rPr lang="zh-CN" altLang="en-US" dirty="0"/>
              <a:t>日 的</a:t>
            </a:r>
            <a:r>
              <a:rPr lang="en-US" altLang="zh-CN" dirty="0"/>
              <a:t>Windows NT</a:t>
            </a:r>
            <a:r>
              <a:rPr lang="zh-CN" altLang="en-US" dirty="0"/>
              <a:t>系列的纯</a:t>
            </a:r>
            <a:r>
              <a:rPr lang="en-US" altLang="zh-CN" dirty="0"/>
              <a:t>32</a:t>
            </a:r>
            <a:r>
              <a:rPr lang="zh-CN" altLang="en-US" dirty="0"/>
              <a:t>位图 形的视窗操作系统。</a:t>
            </a:r>
            <a:r>
              <a:rPr lang="en-US" altLang="zh-CN" dirty="0"/>
              <a:t>Windows 2000</a:t>
            </a:r>
            <a:r>
              <a:rPr lang="zh-CN" altLang="en-US" dirty="0"/>
              <a:t>是主要面向商业的操作系统。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256" y="2483644"/>
            <a:ext cx="3362325" cy="3114675"/>
          </a:xfr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0433CF-FBD7-4429-9494-BCDB0245EBE1}" type="datetime1">
              <a:rPr lang="zh-CN" altLang="en-US" smtClean="0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计算机文化基础 - 第一章 计算机的基础知识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78231F-CE32-484C-A335-E6CDE49C17CA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4345954"/>
      </p:ext>
    </p:extLst>
  </p:cSld>
  <p:clrMapOvr>
    <a:masterClrMapping/>
  </p:clrMapOvr>
  <p:transition spd="med">
    <p:check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Windows XP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2001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 smtClean="0"/>
              <a:t>25</a:t>
            </a:r>
            <a:r>
              <a:rPr lang="zh-CN" altLang="en-US" dirty="0" smtClean="0"/>
              <a:t>日，</a:t>
            </a:r>
            <a:r>
              <a:rPr lang="en-US" altLang="zh-CN" dirty="0" smtClean="0"/>
              <a:t>windows XP</a:t>
            </a:r>
            <a:r>
              <a:rPr lang="zh-CN" altLang="en-US" dirty="0"/>
              <a:t>发布。</a:t>
            </a:r>
            <a:r>
              <a:rPr lang="en-US" altLang="zh-CN" dirty="0"/>
              <a:t>Windows XP</a:t>
            </a:r>
            <a:r>
              <a:rPr lang="zh-CN" altLang="en-US" dirty="0"/>
              <a:t>是</a:t>
            </a:r>
            <a:r>
              <a:rPr lang="zh-CN" altLang="en-US" dirty="0" smtClean="0"/>
              <a:t>微软</a:t>
            </a:r>
            <a:r>
              <a:rPr lang="zh-CN" altLang="en-US" dirty="0"/>
              <a:t>把所有用户要求合成一个操作系统的尝试，和以前的 </a:t>
            </a:r>
            <a:r>
              <a:rPr lang="en-US" altLang="zh-CN" dirty="0"/>
              <a:t>windows</a:t>
            </a:r>
            <a:r>
              <a:rPr lang="zh-CN" altLang="en-US" dirty="0"/>
              <a:t>桌面系统相比稳定性有所提高，而为此付出的代 价是丧失了对基于</a:t>
            </a:r>
            <a:r>
              <a:rPr lang="en-US" altLang="zh-CN" dirty="0"/>
              <a:t>DOS</a:t>
            </a:r>
            <a:r>
              <a:rPr lang="zh-CN" altLang="en-US" dirty="0"/>
              <a:t>程序的支持。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0" y="3444318"/>
            <a:ext cx="3843338" cy="1193327"/>
          </a:xfr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0433CF-FBD7-4429-9494-BCDB0245EBE1}" type="datetime1">
              <a:rPr lang="zh-CN" altLang="en-US" smtClean="0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计算机文化基础 - 第一章 计算机的基础知识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78231F-CE32-484C-A335-E6CDE49C17CA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6672611"/>
      </p:ext>
    </p:extLst>
  </p:cSld>
  <p:clrMapOvr>
    <a:masterClrMapping/>
  </p:clrMapOvr>
  <p:transition spd="med">
    <p:check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Windows Server 2003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2003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 smtClean="0"/>
              <a:t>月，</a:t>
            </a:r>
            <a:r>
              <a:rPr lang="en-US" altLang="zh-CN" dirty="0" smtClean="0"/>
              <a:t>Windows </a:t>
            </a:r>
            <a:r>
              <a:rPr lang="en-US" altLang="zh-CN" dirty="0"/>
              <a:t>Server 2003</a:t>
            </a:r>
            <a:r>
              <a:rPr lang="zh-CN" altLang="en-US" dirty="0"/>
              <a:t>发布；对活动目录、组</a:t>
            </a:r>
            <a:r>
              <a:rPr lang="zh-CN" altLang="en-US" dirty="0" smtClean="0"/>
              <a:t>策略</a:t>
            </a:r>
            <a:r>
              <a:rPr lang="zh-CN" altLang="en-US" dirty="0"/>
              <a:t>操作和管理、磁盘管理等</a:t>
            </a:r>
            <a:r>
              <a:rPr lang="zh-CN" altLang="en-US" dirty="0" smtClean="0"/>
              <a:t>面向</a:t>
            </a:r>
            <a:r>
              <a:rPr lang="zh-CN" altLang="en-US" dirty="0"/>
              <a:t>服务器的功能作了较大改进， 对</a:t>
            </a:r>
            <a:r>
              <a:rPr lang="en-US" altLang="zh-CN" dirty="0" err="1"/>
              <a:t>.net</a:t>
            </a:r>
            <a:r>
              <a:rPr lang="zh-CN" altLang="en-US" dirty="0"/>
              <a:t>技术的完善支持进一步扩 展了服务器的应用范围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744" y="2440781"/>
            <a:ext cx="3181350" cy="3200400"/>
          </a:xfr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0433CF-FBD7-4429-9494-BCDB0245EBE1}" type="datetime1">
              <a:rPr lang="zh-CN" altLang="en-US" smtClean="0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err="1" smtClean="0"/>
              <a:t>计算机文化基础</a:t>
            </a:r>
            <a:r>
              <a:rPr lang="en-US" altLang="zh-CN" dirty="0" smtClean="0"/>
              <a:t> - </a:t>
            </a:r>
            <a:r>
              <a:rPr lang="en-US" altLang="zh-CN" dirty="0" err="1" smtClean="0"/>
              <a:t>第一章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计算机的基础知识</a:t>
            </a:r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78231F-CE32-484C-A335-E6CDE49C17CA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2933864"/>
      </p:ext>
    </p:extLst>
  </p:cSld>
  <p:clrMapOvr>
    <a:masterClrMapping/>
  </p:clrMapOvr>
  <p:transition spd="med">
    <p:check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Windows Vista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2400" dirty="0"/>
              <a:t>Windows Vista</a:t>
            </a:r>
            <a:r>
              <a:rPr lang="zh-CN" altLang="en-US" sz="2400" dirty="0"/>
              <a:t>是美国微软公司开发 代号为“ 长角牛”（</a:t>
            </a:r>
            <a:r>
              <a:rPr lang="en-US" altLang="zh-CN" sz="2400" dirty="0"/>
              <a:t>Longhorn</a:t>
            </a:r>
            <a:r>
              <a:rPr lang="zh-CN" altLang="en-US" sz="2400" dirty="0"/>
              <a:t>）的操 作系统的正式名称。它是继</a:t>
            </a:r>
            <a:r>
              <a:rPr lang="en-US" altLang="zh-CN" sz="2400" dirty="0"/>
              <a:t>Windows XP</a:t>
            </a:r>
            <a:r>
              <a:rPr lang="zh-CN" altLang="en-US" sz="2400" dirty="0"/>
              <a:t>和</a:t>
            </a:r>
            <a:r>
              <a:rPr lang="en-US" altLang="zh-CN" sz="2400" dirty="0"/>
              <a:t>Windows Server 2003</a:t>
            </a:r>
            <a:r>
              <a:rPr lang="zh-CN" altLang="en-US" sz="2400" dirty="0"/>
              <a:t>之后的</a:t>
            </a:r>
            <a:r>
              <a:rPr lang="zh-CN" altLang="en-US" sz="2400" dirty="0" smtClean="0"/>
              <a:t>又一</a:t>
            </a:r>
            <a:r>
              <a:rPr lang="zh-CN" altLang="en-US" sz="2400" dirty="0"/>
              <a:t>重要的操作系统。该系统带有许多 新的特性和技术。</a:t>
            </a:r>
            <a:r>
              <a:rPr lang="en-US" altLang="zh-CN" sz="2400" dirty="0"/>
              <a:t>2005</a:t>
            </a:r>
            <a:r>
              <a:rPr lang="zh-CN" altLang="en-US" sz="2400" dirty="0"/>
              <a:t>年</a:t>
            </a:r>
            <a:r>
              <a:rPr lang="en-US" altLang="zh-CN" sz="2400" dirty="0"/>
              <a:t>7</a:t>
            </a:r>
            <a:r>
              <a:rPr lang="zh-CN" altLang="en-US" sz="2400" dirty="0"/>
              <a:t>月</a:t>
            </a:r>
            <a:r>
              <a:rPr lang="en-US" altLang="zh-CN" sz="2400" dirty="0"/>
              <a:t>22</a:t>
            </a:r>
            <a:r>
              <a:rPr lang="zh-CN" altLang="en-US" sz="2400" dirty="0"/>
              <a:t>日微软 正式公布了这一名字。 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94" y="2336006"/>
            <a:ext cx="3219450" cy="3409950"/>
          </a:xfr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0433CF-FBD7-4429-9494-BCDB0245EBE1}" type="datetime1">
              <a:rPr lang="zh-CN" altLang="en-US" smtClean="0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计算机文化基础 - 第一章 计算机的基础知识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78231F-CE32-484C-A335-E6CDE49C17CA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5974227"/>
      </p:ext>
    </p:extLst>
  </p:cSld>
  <p:clrMapOvr>
    <a:masterClrMapping/>
  </p:clrMapOvr>
  <p:transition spd="med">
    <p:check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Windows 7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2009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月份，微软对外发布了</a:t>
            </a:r>
            <a:r>
              <a:rPr lang="en-US" altLang="zh-CN" dirty="0"/>
              <a:t>Windows7</a:t>
            </a:r>
            <a:r>
              <a:rPr lang="zh-CN" altLang="en-US" dirty="0"/>
              <a:t>操作系统，它是</a:t>
            </a:r>
            <a:r>
              <a:rPr lang="zh-CN" altLang="en-US" dirty="0" smtClean="0"/>
              <a:t>一款</a:t>
            </a:r>
            <a:r>
              <a:rPr lang="zh-CN" altLang="en-US" dirty="0"/>
              <a:t>简单易用、高效、性能好的操作系统。即便是批评者，他们 对于</a:t>
            </a:r>
            <a:r>
              <a:rPr lang="en-US" altLang="zh-CN" dirty="0"/>
              <a:t>Windows 7</a:t>
            </a:r>
            <a:r>
              <a:rPr lang="zh-CN" altLang="en-US" dirty="0"/>
              <a:t>的评价都非常棒。 </a:t>
            </a: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0" y="2923068"/>
            <a:ext cx="3843338" cy="2235827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B76107-8D77-45E3-9520-D3380A30F0C8}" type="datetime1">
              <a:rPr lang="zh-CN" altLang="en-US" smtClean="0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825500-1F66-49C1-A624-4233888184B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4693472"/>
      </p:ext>
    </p:extLst>
  </p:cSld>
  <p:clrMapOvr>
    <a:masterClrMapping/>
  </p:clrMapOvr>
  <p:transition spd="med">
    <p:check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Windows 8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2012</a:t>
            </a:r>
            <a:r>
              <a:rPr lang="zh-CN" altLang="en-US" dirty="0"/>
              <a:t>年，微软发布</a:t>
            </a:r>
            <a:r>
              <a:rPr lang="en-US" altLang="zh-CN" dirty="0"/>
              <a:t>Windows 8</a:t>
            </a:r>
            <a:r>
              <a:rPr lang="zh-CN" altLang="en-US" dirty="0"/>
              <a:t>操作系统，它的用户界面包含着 巨大的改进，摒弃了传统的开始菜单，采用了磁贴界面设计。 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132856"/>
            <a:ext cx="3843338" cy="2527833"/>
          </a:xfr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0433CF-FBD7-4429-9494-BCDB0245EBE1}" type="datetime1">
              <a:rPr lang="zh-CN" altLang="en-US" smtClean="0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计算机文化基础 - 第一章 计算机的基础知识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78231F-CE32-484C-A335-E6CDE49C17CA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1214292"/>
      </p:ext>
    </p:extLst>
  </p:cSld>
  <p:clrMapOvr>
    <a:masterClrMapping/>
  </p:clrMapOvr>
  <p:transition spd="med">
    <p:check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Windows 10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Windows 10</a:t>
            </a:r>
            <a:r>
              <a:rPr lang="zh-CN" altLang="en-US" dirty="0"/>
              <a:t>是微软推出的最新款</a:t>
            </a:r>
            <a:r>
              <a:rPr lang="en-US" altLang="zh-CN" dirty="0"/>
              <a:t>Windows</a:t>
            </a:r>
            <a:r>
              <a:rPr lang="zh-CN" altLang="en-US" dirty="0"/>
              <a:t>操作系统，它 于</a:t>
            </a:r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29</a:t>
            </a:r>
            <a:r>
              <a:rPr lang="zh-CN" altLang="en-US" dirty="0"/>
              <a:t>日正式发布，它是一款跨平台的操作系统 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132856"/>
            <a:ext cx="3843338" cy="2281256"/>
          </a:xfr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0433CF-FBD7-4429-9494-BCDB0245EBE1}" type="datetime1">
              <a:rPr lang="zh-CN" altLang="en-US" smtClean="0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计算机文化基础 - 第一章 计算机的基础知识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78231F-CE32-484C-A335-E6CDE49C17CA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6333770"/>
      </p:ext>
    </p:extLst>
  </p:cSld>
  <p:clrMapOvr>
    <a:masterClrMapping/>
  </p:clrMapOvr>
  <p:transition spd="med">
    <p:check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sz="3600" dirty="0" smtClean="0"/>
              <a:t> 2.1</a:t>
            </a:r>
            <a:r>
              <a:rPr lang="zh-CN" altLang="en-US" sz="3600" dirty="0" smtClean="0"/>
              <a:t>、操作系统概述</a:t>
            </a:r>
            <a:endParaRPr lang="zh-CN" altLang="zh-CN" sz="3600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操作系统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是计算机系统的核心系统软件，负责管理和控制计算机系统中的硬件和软件资源，合理的组织计算机的工作流程和有效地利用资源。</a:t>
            </a:r>
          </a:p>
          <a:p>
            <a:pPr eaLnBrk="1" hangingPunct="1"/>
            <a:endParaRPr lang="en-US" altLang="zh-CN" smtClean="0"/>
          </a:p>
        </p:txBody>
      </p:sp>
      <p:sp>
        <p:nvSpPr>
          <p:cNvPr id="4098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fld id="{D674E3E6-DB52-442F-899E-770B4341E78B}" type="slidenum">
              <a:rPr lang="en-US" altLang="zh-CN" smtClean="0">
                <a:solidFill>
                  <a:schemeClr val="bg1"/>
                </a:solidFill>
              </a:rPr>
              <a:pPr eaLnBrk="1" hangingPunct="1">
                <a:defRPr/>
              </a:pPr>
              <a:t>19</a:t>
            </a:fld>
            <a:endParaRPr lang="en-US" altLang="zh-CN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微软公司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微软公司是全球最大的电脑软件提供商，总部设在华盛顿州 的雷德蒙市。公司于</a:t>
            </a:r>
            <a:r>
              <a:rPr lang="en-US" altLang="zh-CN" dirty="0"/>
              <a:t>1975</a:t>
            </a:r>
            <a:r>
              <a:rPr lang="zh-CN" altLang="en-US" dirty="0"/>
              <a:t>年由比尔</a:t>
            </a:r>
            <a:r>
              <a:rPr lang="en-US" altLang="zh-CN" dirty="0"/>
              <a:t>·</a:t>
            </a:r>
            <a:r>
              <a:rPr lang="zh-CN" altLang="en-US" dirty="0"/>
              <a:t>盖茨和保罗</a:t>
            </a:r>
            <a:r>
              <a:rPr lang="en-US" altLang="zh-CN" dirty="0"/>
              <a:t>·</a:t>
            </a:r>
            <a:r>
              <a:rPr lang="zh-CN" altLang="en-US" dirty="0"/>
              <a:t>艾伦成立。公 司最初以“</a:t>
            </a:r>
            <a:r>
              <a:rPr lang="en-US" altLang="zh-CN" dirty="0"/>
              <a:t>Micro-soft”</a:t>
            </a:r>
            <a:r>
              <a:rPr lang="zh-CN" altLang="en-US" dirty="0"/>
              <a:t>的名称（意思为“微型软件”）发展 和销售</a:t>
            </a:r>
            <a:r>
              <a:rPr lang="en-US" altLang="zh-CN" dirty="0"/>
              <a:t>BASIC</a:t>
            </a:r>
            <a:r>
              <a:rPr lang="zh-CN" altLang="en-US" dirty="0"/>
              <a:t>解释器。萨提亚</a:t>
            </a:r>
            <a:r>
              <a:rPr lang="en-US" altLang="zh-CN" dirty="0"/>
              <a:t>·</a:t>
            </a:r>
            <a:r>
              <a:rPr lang="zh-CN" altLang="en-US" dirty="0"/>
              <a:t>纳德拉（ </a:t>
            </a:r>
            <a:r>
              <a:rPr lang="en-US" altLang="zh-CN" dirty="0" err="1"/>
              <a:t>Satya</a:t>
            </a:r>
            <a:r>
              <a:rPr lang="en-US" altLang="zh-CN" dirty="0"/>
              <a:t> </a:t>
            </a:r>
            <a:r>
              <a:rPr lang="en-US" altLang="zh-CN" dirty="0" err="1"/>
              <a:t>Nadella</a:t>
            </a:r>
            <a:r>
              <a:rPr lang="en-US" altLang="zh-CN" dirty="0"/>
              <a:t> </a:t>
            </a:r>
            <a:r>
              <a:rPr lang="zh-CN" altLang="en-US" dirty="0"/>
              <a:t>）是 现在的首席执行官</a:t>
            </a:r>
            <a:r>
              <a:rPr lang="en-US" altLang="zh-CN" dirty="0"/>
              <a:t>. </a:t>
            </a:r>
            <a:r>
              <a:rPr lang="en-US" altLang="zh-CN" dirty="0" smtClean="0"/>
              <a:t>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B76107-8D77-45E3-9520-D3380A30F0C8}" type="datetime1">
              <a:rPr lang="zh-CN" altLang="en-US" smtClean="0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B825500-1F66-49C1-A624-4233888184B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9350881"/>
      </p:ext>
    </p:extLst>
  </p:cSld>
  <p:clrMapOvr>
    <a:masterClrMapping/>
  </p:clrMapOvr>
  <p:transition spd="med">
    <p:check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en-US" dirty="0" smtClean="0">
              <a:solidFill>
                <a:srgbClr val="00206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>
          <a:xfrm>
            <a:off x="250825" y="1844675"/>
            <a:ext cx="8704263" cy="4392613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002060"/>
                </a:solidFill>
                <a:latin typeface="隶书" pitchFamily="49" charset="-122"/>
                <a:ea typeface="隶书" pitchFamily="49" charset="-122"/>
              </a:rPr>
              <a:t>常用操作系统</a:t>
            </a:r>
            <a:endParaRPr lang="en-US" altLang="zh-CN" smtClean="0"/>
          </a:p>
          <a:p>
            <a:pPr lvl="1" eaLnBrk="1" hangingPunct="1"/>
            <a:r>
              <a:rPr lang="en-US" altLang="zh-CN" smtClean="0"/>
              <a:t>1.Windows</a:t>
            </a:r>
            <a:r>
              <a:rPr lang="zh-CN" altLang="en-US" smtClean="0"/>
              <a:t>系列</a:t>
            </a:r>
            <a:r>
              <a:rPr lang="en-US" altLang="zh-CN" smtClean="0"/>
              <a:t>7 8 9 10:</a:t>
            </a:r>
            <a:r>
              <a:rPr lang="zh-CN" altLang="en-US" smtClean="0"/>
              <a:t>普通用户</a:t>
            </a:r>
            <a:endParaRPr lang="en-US" altLang="zh-CN" smtClean="0"/>
          </a:p>
          <a:p>
            <a:pPr lvl="1" eaLnBrk="1" hangingPunct="1"/>
            <a:endParaRPr lang="en-US" altLang="zh-CN" smtClean="0"/>
          </a:p>
          <a:p>
            <a:pPr lvl="1" eaLnBrk="1" hangingPunct="1"/>
            <a:r>
              <a:rPr lang="en-US" altLang="zh-CN" smtClean="0"/>
              <a:t>2.Linux</a:t>
            </a:r>
            <a:r>
              <a:rPr lang="zh-CN" altLang="en-US" smtClean="0"/>
              <a:t>系列</a:t>
            </a:r>
            <a:r>
              <a:rPr lang="en-US" altLang="zh-CN" smtClean="0"/>
              <a:t>(android):</a:t>
            </a:r>
            <a:r>
              <a:rPr lang="zh-CN" altLang="en-US" smtClean="0"/>
              <a:t>政府部门  银行 安全部门</a:t>
            </a:r>
            <a:endParaRPr lang="en-US" altLang="zh-CN" smtClean="0"/>
          </a:p>
          <a:p>
            <a:pPr lvl="1" eaLnBrk="1" hangingPunct="1"/>
            <a:r>
              <a:rPr lang="zh-CN" altLang="en-US" smtClean="0"/>
              <a:t>优点：稳定性   反应速度快   代码开源</a:t>
            </a:r>
            <a:endParaRPr lang="en-US" altLang="zh-CN" smtClean="0"/>
          </a:p>
          <a:p>
            <a:pPr lvl="1" eaLnBrk="1" hangingPunct="1"/>
            <a:endParaRPr lang="en-US" altLang="zh-CN" smtClean="0"/>
          </a:p>
          <a:p>
            <a:pPr lvl="1" eaLnBrk="1" hangingPunct="1"/>
            <a:r>
              <a:rPr lang="en-US" altLang="zh-CN" smtClean="0"/>
              <a:t>3.OS X</a:t>
            </a:r>
            <a:r>
              <a:rPr lang="zh-CN" altLang="en-US" smtClean="0"/>
              <a:t>系列</a:t>
            </a:r>
            <a:r>
              <a:rPr lang="en-US" altLang="zh-CN" smtClean="0"/>
              <a:t>(IOS)</a:t>
            </a:r>
          </a:p>
          <a:p>
            <a:pPr eaLnBrk="1" hangingPunct="1"/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53A0013-310D-4582-9CE2-641A17726D55}" type="datetime1">
              <a:rPr lang="zh-CN" altLang="en-US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计算机文化基础 - 第一章 计算机的基础知识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F9DE0D-7762-439B-BE11-85B67021B7A0}" type="slidenum">
              <a:rPr lang="en-US" altLang="zh-CN"/>
              <a:pPr>
                <a:defRPr/>
              </a:pPr>
              <a:t>20</a:t>
            </a:fld>
            <a:endParaRPr lang="en-US" altLang="zh-CN"/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 sz="4400" dirty="0">
              <a:solidFill>
                <a:srgbClr val="002060"/>
              </a:solidFill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002060"/>
                </a:solidFill>
                <a:latin typeface="华文隶书" pitchFamily="2" charset="-122"/>
                <a:ea typeface="华文隶书" pitchFamily="2" charset="-122"/>
              </a:rPr>
              <a:t>Windows7</a:t>
            </a:r>
            <a:r>
              <a:rPr lang="zh-CN" altLang="en-US" smtClean="0">
                <a:solidFill>
                  <a:srgbClr val="002060"/>
                </a:solidFill>
                <a:latin typeface="华文隶书" pitchFamily="2" charset="-122"/>
                <a:ea typeface="华文隶书" pitchFamily="2" charset="-122"/>
              </a:rPr>
              <a:t>操作系统界面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AA69452-3FE1-4837-867C-A9B9F5A6B491}" type="datetime1">
              <a:rPr lang="zh-CN" altLang="en-US" smtClean="0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3AF3D71-2AD8-4E34-8620-6657AEE0E398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pic>
        <p:nvPicPr>
          <p:cNvPr id="81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2781300"/>
            <a:ext cx="5038725" cy="2833688"/>
          </a:xfrm>
          <a:prstGeom prst="rect">
            <a:avLst/>
          </a:prstGeom>
          <a:noFill/>
          <a:ln>
            <a:noFill/>
          </a:ln>
          <a:effectLst>
            <a:outerShdw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</p:pic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316038" y="620713"/>
            <a:ext cx="7827962" cy="936625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2.1.4  Windows 7</a:t>
            </a:r>
            <a:r>
              <a:rPr lang="zh-CN" altLang="zh-CN" sz="3600" dirty="0"/>
              <a:t>的退出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6103" y="4149080"/>
            <a:ext cx="3831640" cy="21605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40000"/>
              </a:lnSpc>
              <a:defRPr sz="2400">
                <a:latin typeface="+mn-ea"/>
              </a:defRPr>
            </a:lvl1pPr>
          </a:lstStyle>
          <a:p>
            <a:r>
              <a:rPr lang="zh-CN" altLang="zh-CN" dirty="0"/>
              <a:t>方法</a:t>
            </a:r>
            <a:r>
              <a:rPr lang="en-US" altLang="zh-CN" dirty="0"/>
              <a:t>2</a:t>
            </a:r>
            <a:r>
              <a:rPr lang="zh-CN" altLang="zh-CN" dirty="0"/>
              <a:t>：</a:t>
            </a:r>
            <a:endParaRPr lang="en-US" altLang="zh-CN" dirty="0"/>
          </a:p>
          <a:p>
            <a:r>
              <a:rPr lang="zh-CN" altLang="en-US" dirty="0"/>
              <a:t>　　按下</a:t>
            </a:r>
            <a:r>
              <a:rPr lang="en-US" altLang="zh-CN" dirty="0"/>
              <a:t>Alt＋F4</a:t>
            </a:r>
            <a:r>
              <a:rPr lang="zh-CN" altLang="zh-CN" dirty="0"/>
              <a:t>键</a:t>
            </a:r>
            <a:r>
              <a:rPr lang="en-US" altLang="zh-CN" dirty="0"/>
              <a:t>→</a:t>
            </a:r>
            <a:r>
              <a:rPr lang="zh-CN" altLang="zh-CN" dirty="0"/>
              <a:t>弹出“关闭</a:t>
            </a:r>
            <a:r>
              <a:rPr lang="en-US" altLang="zh-CN" dirty="0"/>
              <a:t>Windows</a:t>
            </a:r>
            <a:r>
              <a:rPr lang="zh-CN" altLang="zh-CN" dirty="0"/>
              <a:t>”对话框</a:t>
            </a:r>
            <a:r>
              <a:rPr lang="en-US" altLang="zh-CN" dirty="0"/>
              <a:t>→</a:t>
            </a:r>
            <a:r>
              <a:rPr lang="zh-CN" altLang="zh-CN" dirty="0"/>
              <a:t>单击“确定”按钮。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436096" y="723236"/>
            <a:ext cx="2908786" cy="3742904"/>
            <a:chOff x="5983694" y="723236"/>
            <a:chExt cx="2908786" cy="3742904"/>
          </a:xfrm>
        </p:grpSpPr>
        <p:pic>
          <p:nvPicPr>
            <p:cNvPr id="2052" name="图片 1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176" y="723236"/>
              <a:ext cx="2736304" cy="3647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椭圆 1"/>
            <p:cNvSpPr/>
            <p:nvPr/>
          </p:nvSpPr>
          <p:spPr>
            <a:xfrm>
              <a:off x="5983694" y="4034092"/>
              <a:ext cx="720080" cy="4320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783894" y="3686560"/>
              <a:ext cx="720080" cy="4320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220072" y="4653136"/>
            <a:ext cx="3445263" cy="1817771"/>
            <a:chOff x="5447217" y="4692988"/>
            <a:chExt cx="3445263" cy="1817771"/>
          </a:xfrm>
        </p:grpSpPr>
        <p:pic>
          <p:nvPicPr>
            <p:cNvPr id="2053" name="图片 1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7217" y="4692988"/>
              <a:ext cx="3445263" cy="1817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椭圆 13"/>
            <p:cNvSpPr/>
            <p:nvPr/>
          </p:nvSpPr>
          <p:spPr>
            <a:xfrm>
              <a:off x="5708913" y="5512423"/>
              <a:ext cx="720080" cy="4320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6925920" y="6078711"/>
              <a:ext cx="720080" cy="4320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12368" y="1540395"/>
            <a:ext cx="4634849" cy="2160591"/>
            <a:chOff x="812368" y="1540395"/>
            <a:chExt cx="4634849" cy="2160591"/>
          </a:xfrm>
        </p:grpSpPr>
        <p:grpSp>
          <p:nvGrpSpPr>
            <p:cNvPr id="11" name="组合 10"/>
            <p:cNvGrpSpPr/>
            <p:nvPr/>
          </p:nvGrpSpPr>
          <p:grpSpPr>
            <a:xfrm>
              <a:off x="812368" y="1540395"/>
              <a:ext cx="4634849" cy="2160591"/>
              <a:chOff x="812368" y="1540395"/>
              <a:chExt cx="4634849" cy="2160591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12368" y="1540395"/>
                <a:ext cx="4634849" cy="21605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2400"/>
                </a:lvl1pPr>
              </a:lstStyle>
              <a:p>
                <a:pPr>
                  <a:lnSpc>
                    <a:spcPct val="140000"/>
                  </a:lnSpc>
                </a:pPr>
                <a:r>
                  <a:rPr lang="zh-CN" altLang="zh-CN" dirty="0">
                    <a:latin typeface="+mn-ea"/>
                  </a:rPr>
                  <a:t>方法</a:t>
                </a:r>
                <a:r>
                  <a:rPr lang="en-US" altLang="zh-CN" dirty="0">
                    <a:latin typeface="+mn-ea"/>
                  </a:rPr>
                  <a:t>1</a:t>
                </a:r>
                <a:r>
                  <a:rPr lang="zh-CN" altLang="zh-CN" dirty="0" smtClean="0">
                    <a:latin typeface="+mn-ea"/>
                  </a:rPr>
                  <a:t>：</a:t>
                </a:r>
                <a:endParaRPr lang="en-US" altLang="zh-CN" dirty="0" smtClean="0">
                  <a:latin typeface="+mn-ea"/>
                </a:endParaRPr>
              </a:p>
              <a:p>
                <a:pPr>
                  <a:lnSpc>
                    <a:spcPct val="140000"/>
                  </a:lnSpc>
                </a:pPr>
                <a:r>
                  <a:rPr lang="zh-CN" altLang="en-US" dirty="0">
                    <a:latin typeface="+mn-ea"/>
                  </a:rPr>
                  <a:t>　</a:t>
                </a:r>
                <a:r>
                  <a:rPr lang="zh-CN" altLang="en-US" dirty="0" smtClean="0">
                    <a:latin typeface="+mn-ea"/>
                  </a:rPr>
                  <a:t>　</a:t>
                </a:r>
                <a:r>
                  <a:rPr lang="zh-CN" altLang="zh-CN" dirty="0" smtClean="0">
                    <a:latin typeface="+mn-ea"/>
                  </a:rPr>
                  <a:t>按下</a:t>
                </a:r>
                <a:r>
                  <a:rPr lang="zh-CN" altLang="en-US" dirty="0" smtClean="0">
                    <a:latin typeface="+mn-ea"/>
                  </a:rPr>
                  <a:t>　键</a:t>
                </a:r>
                <a:r>
                  <a:rPr lang="zh-CN" altLang="zh-CN" dirty="0" smtClean="0">
                    <a:latin typeface="+mn-ea"/>
                  </a:rPr>
                  <a:t>，</a:t>
                </a:r>
                <a:r>
                  <a:rPr lang="zh-CN" altLang="en-US" dirty="0">
                    <a:latin typeface="+mn-ea"/>
                  </a:rPr>
                  <a:t>或</a:t>
                </a:r>
                <a:r>
                  <a:rPr lang="zh-CN" altLang="en-US" dirty="0" smtClean="0">
                    <a:latin typeface="+mn-ea"/>
                  </a:rPr>
                  <a:t>单击</a:t>
                </a:r>
                <a:r>
                  <a:rPr lang="zh-CN" altLang="zh-CN" dirty="0" smtClean="0">
                    <a:latin typeface="+mn-ea"/>
                  </a:rPr>
                  <a:t>“开始”按钮</a:t>
                </a:r>
                <a:r>
                  <a:rPr lang="en-US" altLang="zh-CN" dirty="0" smtClean="0">
                    <a:latin typeface="+mn-ea"/>
                  </a:rPr>
                  <a:t>　→</a:t>
                </a:r>
                <a:r>
                  <a:rPr lang="zh-CN" altLang="zh-CN" dirty="0" smtClean="0">
                    <a:latin typeface="+mn-ea"/>
                  </a:rPr>
                  <a:t>弹</a:t>
                </a:r>
                <a:r>
                  <a:rPr lang="zh-CN" altLang="zh-CN" dirty="0">
                    <a:latin typeface="+mn-ea"/>
                  </a:rPr>
                  <a:t>出“开始”</a:t>
                </a:r>
                <a:r>
                  <a:rPr lang="zh-CN" altLang="zh-CN" dirty="0" smtClean="0">
                    <a:latin typeface="+mn-ea"/>
                  </a:rPr>
                  <a:t>菜单</a:t>
                </a:r>
                <a:r>
                  <a:rPr lang="en-US" altLang="zh-CN" dirty="0" smtClean="0">
                    <a:latin typeface="+mn-ea"/>
                  </a:rPr>
                  <a:t>→</a:t>
                </a:r>
                <a:r>
                  <a:rPr lang="zh-CN" altLang="zh-CN" dirty="0" smtClean="0">
                    <a:latin typeface="+mn-ea"/>
                  </a:rPr>
                  <a:t>单击“关机”</a:t>
                </a:r>
                <a:r>
                  <a:rPr lang="zh-CN" altLang="zh-CN" dirty="0">
                    <a:latin typeface="+mn-ea"/>
                  </a:rPr>
                  <a:t>按钮</a:t>
                </a:r>
                <a:r>
                  <a:rPr lang="zh-CN" altLang="zh-CN" dirty="0" smtClean="0">
                    <a:latin typeface="+mn-ea"/>
                  </a:rPr>
                  <a:t>。</a:t>
                </a:r>
                <a:endParaRPr lang="zh-CN" altLang="zh-CN" dirty="0">
                  <a:latin typeface="+mn-ea"/>
                </a:endParaRPr>
              </a:p>
            </p:txBody>
          </p:sp>
          <p:pic>
            <p:nvPicPr>
              <p:cNvPr id="2051" name="Picture 3" descr="F:\第2版教材--课件\图片收集--便于课件制作\开始按钮\开始按钮6.jpg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5656" y="2683126"/>
                <a:ext cx="396000" cy="39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098" name="Picture 2" descr="窗口键"/>
            <p:cNvPicPr>
              <a:picLocks noChangeAspect="1" noChangeArrowheads="1"/>
            </p:cNvPicPr>
            <p:nvPr/>
          </p:nvPicPr>
          <p:blipFill>
            <a:blip r:embed="rId6" cstate="email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2130" y="2259106"/>
              <a:ext cx="248679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7587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871663" y="0"/>
            <a:ext cx="7272337" cy="114300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2.2.1  </a:t>
            </a:r>
            <a:r>
              <a:rPr lang="zh-CN" altLang="zh-CN" sz="3600" dirty="0"/>
              <a:t>鼠标和键盘的操作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1600" y="1105580"/>
            <a:ext cx="4580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l"/>
            <a:r>
              <a:rPr lang="en-US" altLang="zh-CN" dirty="0"/>
              <a:t>1</a:t>
            </a:r>
            <a:r>
              <a:rPr lang="zh-CN" altLang="zh-CN" dirty="0"/>
              <a:t>．鼠标操作</a:t>
            </a:r>
            <a:endParaRPr lang="zh-CN" altLang="en-US" dirty="0"/>
          </a:p>
        </p:txBody>
      </p:sp>
      <p:grpSp>
        <p:nvGrpSpPr>
          <p:cNvPr id="3077" name="组合 3076"/>
          <p:cNvGrpSpPr/>
          <p:nvPr/>
        </p:nvGrpSpPr>
        <p:grpSpPr>
          <a:xfrm>
            <a:off x="980675" y="2505337"/>
            <a:ext cx="7551765" cy="2435831"/>
            <a:chOff x="980675" y="1785256"/>
            <a:chExt cx="7551765" cy="2435831"/>
          </a:xfrm>
        </p:grpSpPr>
        <p:grpSp>
          <p:nvGrpSpPr>
            <p:cNvPr id="3073" name="组合 3072"/>
            <p:cNvGrpSpPr/>
            <p:nvPr/>
          </p:nvGrpSpPr>
          <p:grpSpPr>
            <a:xfrm>
              <a:off x="980675" y="1963756"/>
              <a:ext cx="7350526" cy="2113316"/>
              <a:chOff x="777474" y="1921655"/>
              <a:chExt cx="7396171" cy="2241511"/>
            </a:xfrm>
          </p:grpSpPr>
          <p:grpSp>
            <p:nvGrpSpPr>
              <p:cNvPr id="3072" name="组合 3071"/>
              <p:cNvGrpSpPr/>
              <p:nvPr/>
            </p:nvGrpSpPr>
            <p:grpSpPr>
              <a:xfrm>
                <a:off x="777474" y="1921655"/>
                <a:ext cx="4850878" cy="2241511"/>
                <a:chOff x="777474" y="1921655"/>
                <a:chExt cx="4850878" cy="2241511"/>
              </a:xfrm>
            </p:grpSpPr>
            <p:grpSp>
              <p:nvGrpSpPr>
                <p:cNvPr id="11" name="组合 10"/>
                <p:cNvGrpSpPr/>
                <p:nvPr/>
              </p:nvGrpSpPr>
              <p:grpSpPr>
                <a:xfrm>
                  <a:off x="777474" y="1921655"/>
                  <a:ext cx="4850878" cy="1718290"/>
                  <a:chOff x="4355976" y="4509120"/>
                  <a:chExt cx="4850878" cy="1718290"/>
                </a:xfrm>
              </p:grpSpPr>
              <p:pic>
                <p:nvPicPr>
                  <p:cNvPr id="12" name="Picture 5" descr="鼠标--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6057193" y="4557477"/>
                    <a:ext cx="2357573" cy="16699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softEdge rad="254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grpSp>
                <p:nvGrpSpPr>
                  <p:cNvPr id="13" name="组合 12"/>
                  <p:cNvGrpSpPr/>
                  <p:nvPr/>
                </p:nvGrpSpPr>
                <p:grpSpPr>
                  <a:xfrm>
                    <a:off x="4355976" y="4509120"/>
                    <a:ext cx="4850878" cy="1296144"/>
                    <a:chOff x="4355976" y="4509120"/>
                    <a:chExt cx="4850878" cy="1296144"/>
                  </a:xfrm>
                </p:grpSpPr>
                <p:grpSp>
                  <p:nvGrpSpPr>
                    <p:cNvPr id="14" name="组合 13"/>
                    <p:cNvGrpSpPr/>
                    <p:nvPr/>
                  </p:nvGrpSpPr>
                  <p:grpSpPr>
                    <a:xfrm>
                      <a:off x="5646794" y="4636547"/>
                      <a:ext cx="2309582" cy="808677"/>
                      <a:chOff x="5423780" y="4969279"/>
                      <a:chExt cx="1133475" cy="396875"/>
                    </a:xfrm>
                  </p:grpSpPr>
                  <p:sp>
                    <p:nvSpPr>
                      <p:cNvPr id="18" name="Line 2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5757155" y="5266141"/>
                        <a:ext cx="133350" cy="100013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9" name="Line 3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5423780" y="5366154"/>
                        <a:ext cx="333375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0" name="Line 4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6090530" y="4969279"/>
                        <a:ext cx="133350" cy="98425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1" name="Line 5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6223880" y="4969279"/>
                        <a:ext cx="333375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2" name="Line 6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5590467" y="5132791"/>
                        <a:ext cx="344488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15" name="Text Box 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028384" y="4509120"/>
                      <a:ext cx="1178470" cy="57102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0" tIns="0" rIns="0" bIns="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宋体" pitchFamily="2" charset="-122"/>
                        </a:rPr>
                        <a:t>右键</a:t>
                      </a:r>
                      <a:endParaRPr kumimoji="0" lang="zh-CN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宋体" pitchFamily="2" charset="-122"/>
                      </a:endParaRPr>
                    </a:p>
                  </p:txBody>
                </p:sp>
                <p:sp>
                  <p:nvSpPr>
                    <p:cNvPr id="16" name="Text Box 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355976" y="5346078"/>
                      <a:ext cx="1216026" cy="45918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0" tIns="0" rIns="0" bIns="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宋体" pitchFamily="2" charset="-122"/>
                        </a:rPr>
                        <a:t>左键</a:t>
                      </a:r>
                      <a:endParaRPr kumimoji="0" lang="zh-CN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宋体" pitchFamily="2" charset="-122"/>
                      </a:endParaRPr>
                    </a:p>
                  </p:txBody>
                </p:sp>
                <p:sp>
                  <p:nvSpPr>
                    <p:cNvPr id="17" name="Text Box 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750468" y="4869160"/>
                      <a:ext cx="1216026" cy="463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0" tIns="0" rIns="0" bIns="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宋体" pitchFamily="2" charset="-122"/>
                        </a:rPr>
                        <a:t>翻页滚轮</a:t>
                      </a:r>
                      <a:endParaRPr kumimoji="0" lang="zh-CN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宋体" pitchFamily="2" charset="-122"/>
                      </a:endParaRPr>
                    </a:p>
                  </p:txBody>
                </p:sp>
              </p:grpSp>
            </p:grpSp>
            <p:sp>
              <p:nvSpPr>
                <p:cNvPr id="28" name="TextBox 27"/>
                <p:cNvSpPr txBox="1"/>
                <p:nvPr/>
              </p:nvSpPr>
              <p:spPr>
                <a:xfrm>
                  <a:off x="2478691" y="3793834"/>
                  <a:ext cx="17293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dirty="0" smtClean="0"/>
                    <a:t>有线鼠标</a:t>
                  </a:r>
                  <a:endParaRPr lang="zh-CN" altLang="en-US" dirty="0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5940152" y="1957066"/>
                <a:ext cx="2233493" cy="2201306"/>
                <a:chOff x="5940152" y="1957066"/>
                <a:chExt cx="2233493" cy="2201306"/>
              </a:xfrm>
            </p:grpSpPr>
            <p:grpSp>
              <p:nvGrpSpPr>
                <p:cNvPr id="27" name="组合 26"/>
                <p:cNvGrpSpPr/>
                <p:nvPr/>
              </p:nvGrpSpPr>
              <p:grpSpPr>
                <a:xfrm>
                  <a:off x="5940152" y="1957066"/>
                  <a:ext cx="2104891" cy="1831974"/>
                  <a:chOff x="1357961" y="4293096"/>
                  <a:chExt cx="2104891" cy="1831974"/>
                </a:xfrm>
              </p:grpSpPr>
              <p:pic>
                <p:nvPicPr>
                  <p:cNvPr id="3074" name="Picture 2" descr="http://image.xinmin.cn/2011/01/07/20110107120246427608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357961" y="4293096"/>
                    <a:ext cx="1989903" cy="1651095"/>
                  </a:xfrm>
                  <a:prstGeom prst="rect">
                    <a:avLst/>
                  </a:prstGeom>
                  <a:noFill/>
                  <a:effectLst>
                    <a:softEdge rad="381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" name="Picture 2" descr="http://image.xinmin.cn/2011/01/07/20110107120246427608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2940892" y="5589240"/>
                    <a:ext cx="521960" cy="5358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9" name="TextBox 28"/>
                <p:cNvSpPr txBox="1"/>
                <p:nvPr/>
              </p:nvSpPr>
              <p:spPr>
                <a:xfrm>
                  <a:off x="6084168" y="3789040"/>
                  <a:ext cx="20894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dirty="0" smtClean="0"/>
                    <a:t>无线鼠标</a:t>
                  </a:r>
                  <a:endParaRPr lang="zh-CN" altLang="en-US" dirty="0"/>
                </a:p>
              </p:txBody>
            </p:sp>
          </p:grpSp>
        </p:grpSp>
        <p:sp>
          <p:nvSpPr>
            <p:cNvPr id="3075" name="矩形 3074"/>
            <p:cNvSpPr/>
            <p:nvPr/>
          </p:nvSpPr>
          <p:spPr>
            <a:xfrm>
              <a:off x="1372732" y="1785256"/>
              <a:ext cx="7159708" cy="2435831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781262" y="1815207"/>
            <a:ext cx="32146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/>
              <a:t>（</a:t>
            </a:r>
            <a:r>
              <a:rPr lang="en-US" altLang="zh-CN" sz="2400" dirty="0"/>
              <a:t>1</a:t>
            </a:r>
            <a:r>
              <a:rPr lang="zh-CN" altLang="zh-CN" sz="2400" dirty="0"/>
              <a:t>）鼠标的组成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863047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99592" y="1765392"/>
            <a:ext cx="7632848" cy="9435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/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　　</a:t>
            </a:r>
            <a:r>
              <a:rPr lang="zh-CN" altLang="zh-CN" sz="2000" dirty="0">
                <a:latin typeface="+mn-ea"/>
              </a:rPr>
              <a:t>键盘是计算机中最常用的输入设备</a:t>
            </a:r>
            <a:r>
              <a:rPr lang="zh-CN" altLang="zh-CN" sz="2000" dirty="0" smtClean="0">
                <a:latin typeface="+mn-ea"/>
              </a:rPr>
              <a:t>，</a:t>
            </a:r>
            <a:r>
              <a:rPr lang="zh-CN" altLang="zh-CN" sz="2000" dirty="0">
                <a:latin typeface="+mn-ea"/>
              </a:rPr>
              <a:t>通过</a:t>
            </a:r>
            <a:r>
              <a:rPr lang="zh-CN" altLang="zh-CN" sz="2000" dirty="0" smtClean="0">
                <a:latin typeface="+mn-ea"/>
              </a:rPr>
              <a:t>键盘</a:t>
            </a:r>
            <a:r>
              <a:rPr lang="zh-CN" altLang="en-US" sz="2000" dirty="0">
                <a:latin typeface="+mn-ea"/>
              </a:rPr>
              <a:t>，</a:t>
            </a:r>
            <a:r>
              <a:rPr lang="zh-CN" altLang="zh-CN" sz="2000" dirty="0" smtClean="0">
                <a:latin typeface="+mn-ea"/>
              </a:rPr>
              <a:t>用户</a:t>
            </a:r>
            <a:r>
              <a:rPr lang="zh-CN" altLang="zh-CN" sz="2000" dirty="0">
                <a:latin typeface="+mn-ea"/>
              </a:rPr>
              <a:t>向计算机</a:t>
            </a:r>
            <a:r>
              <a:rPr lang="zh-CN" altLang="zh-CN" sz="2000" dirty="0" smtClean="0">
                <a:latin typeface="+mn-ea"/>
              </a:rPr>
              <a:t>发出命令、</a:t>
            </a:r>
            <a:r>
              <a:rPr lang="zh-CN" altLang="zh-CN" sz="2000" dirty="0">
                <a:latin typeface="+mn-ea"/>
              </a:rPr>
              <a:t>输入</a:t>
            </a:r>
            <a:r>
              <a:rPr lang="zh-CN" altLang="zh-CN" sz="2000" dirty="0" smtClean="0">
                <a:latin typeface="+mn-ea"/>
              </a:rPr>
              <a:t>编写</a:t>
            </a:r>
            <a:r>
              <a:rPr lang="zh-CN" altLang="zh-CN" sz="2000" dirty="0">
                <a:latin typeface="+mn-ea"/>
              </a:rPr>
              <a:t>的程序和</a:t>
            </a:r>
            <a:r>
              <a:rPr lang="zh-CN" altLang="zh-CN" sz="2000" dirty="0" smtClean="0">
                <a:latin typeface="+mn-ea"/>
              </a:rPr>
              <a:t>数据。</a:t>
            </a:r>
            <a:endParaRPr lang="zh-CN" altLang="zh-CN" sz="2000" dirty="0">
              <a:latin typeface="+mn-ea"/>
            </a:endParaRPr>
          </a:p>
        </p:txBody>
      </p:sp>
      <p:pic>
        <p:nvPicPr>
          <p:cNvPr id="18" name="Picture 2" descr="键盘图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8"/>
          <a:stretch>
            <a:fillRect/>
          </a:stretch>
        </p:blipFill>
        <p:spPr bwMode="auto">
          <a:xfrm>
            <a:off x="2267744" y="4285386"/>
            <a:ext cx="4576566" cy="139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871663" y="0"/>
            <a:ext cx="7272337" cy="114300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2.2.1  </a:t>
            </a:r>
            <a:r>
              <a:rPr lang="zh-CN" altLang="zh-CN" sz="3600" dirty="0"/>
              <a:t>鼠标和键盘的操作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1600" y="1105580"/>
            <a:ext cx="4580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en-US" altLang="zh-CN" dirty="0" smtClean="0"/>
              <a:t>2</a:t>
            </a:r>
            <a:r>
              <a:rPr lang="zh-CN" altLang="zh-CN" dirty="0" smtClean="0"/>
              <a:t>．</a:t>
            </a:r>
            <a:r>
              <a:rPr lang="zh-CN" altLang="en-US" dirty="0" smtClean="0"/>
              <a:t>键盘</a:t>
            </a:r>
            <a:r>
              <a:rPr lang="zh-CN" altLang="zh-CN" dirty="0" smtClean="0"/>
              <a:t>操作</a:t>
            </a:r>
            <a:endParaRPr lang="zh-CN" altLang="en-US" dirty="0"/>
          </a:p>
        </p:txBody>
      </p:sp>
      <p:pic>
        <p:nvPicPr>
          <p:cNvPr id="4099" name="Picture 3" descr="C:\Users\Administrator\AppData\Roaming\Tencent\Users\44194298\QQ\WinTemp\RichOle\SNK)CGX8@HSQ$IG0`_(D~Q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06" y="3717032"/>
            <a:ext cx="8644382" cy="2534479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781262" y="2967335"/>
            <a:ext cx="2998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/>
              <a:t>（</a:t>
            </a:r>
            <a:r>
              <a:rPr lang="en-US" altLang="zh-CN" sz="2400" dirty="0"/>
              <a:t>1</a:t>
            </a:r>
            <a:r>
              <a:rPr lang="zh-CN" altLang="zh-CN" sz="2400" dirty="0"/>
              <a:t>）键盘的布局</a:t>
            </a:r>
          </a:p>
        </p:txBody>
      </p:sp>
    </p:spTree>
    <p:extLst>
      <p:ext uri="{BB962C8B-B14F-4D97-AF65-F5344CB8AC3E}">
        <p14:creationId xmlns:p14="http://schemas.microsoft.com/office/powerpoint/2010/main" val="36307107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48148E-6 L 0.17969 -0.46134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6" y="-2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871663" y="0"/>
            <a:ext cx="7272337" cy="114300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2.2.1  </a:t>
            </a:r>
            <a:r>
              <a:rPr lang="zh-CN" altLang="zh-CN" sz="3600" dirty="0"/>
              <a:t>鼠标和键盘的操作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1600" y="1105580"/>
            <a:ext cx="4580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l"/>
            <a:r>
              <a:rPr lang="en-US" altLang="zh-CN" dirty="0" smtClean="0"/>
              <a:t>2</a:t>
            </a:r>
            <a:r>
              <a:rPr lang="zh-CN" altLang="zh-CN" dirty="0" smtClean="0"/>
              <a:t>．</a:t>
            </a:r>
            <a:r>
              <a:rPr lang="zh-CN" altLang="en-US" dirty="0" smtClean="0"/>
              <a:t>键盘</a:t>
            </a:r>
            <a:r>
              <a:rPr lang="zh-CN" altLang="zh-CN" dirty="0" smtClean="0"/>
              <a:t>操作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43608" y="2708920"/>
            <a:ext cx="6984776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/>
            </a:lvl1pPr>
          </a:lstStyle>
          <a:p>
            <a:pPr>
              <a:lnSpc>
                <a:spcPct val="200000"/>
              </a:lnSpc>
            </a:pPr>
            <a:r>
              <a:rPr lang="zh-CN" altLang="en-US" sz="2000" dirty="0">
                <a:latin typeface="+mn-ea"/>
              </a:rPr>
              <a:t>　　</a:t>
            </a:r>
            <a:r>
              <a:rPr lang="zh-CN" altLang="en-US" sz="2000" dirty="0">
                <a:latin typeface="华文楷体" pitchFamily="2" charset="-122"/>
              </a:rPr>
              <a:t>功能键区包括</a:t>
            </a:r>
            <a:r>
              <a:rPr lang="en-US" altLang="zh-CN" sz="2000" dirty="0">
                <a:latin typeface="华文楷体" pitchFamily="2" charset="-122"/>
              </a:rPr>
              <a:t>ESC</a:t>
            </a:r>
            <a:r>
              <a:rPr lang="zh-CN" altLang="en-US" sz="2000" dirty="0">
                <a:latin typeface="华文楷体" pitchFamily="2" charset="-122"/>
              </a:rPr>
              <a:t>键、</a:t>
            </a:r>
            <a:r>
              <a:rPr lang="en-US" altLang="zh-CN" sz="2000" dirty="0">
                <a:latin typeface="华文楷体" pitchFamily="2" charset="-122"/>
              </a:rPr>
              <a:t>F1</a:t>
            </a:r>
            <a:r>
              <a:rPr lang="zh-CN" altLang="en-US" sz="2000" dirty="0">
                <a:latin typeface="华文楷体" pitchFamily="2" charset="-122"/>
              </a:rPr>
              <a:t>～</a:t>
            </a:r>
            <a:r>
              <a:rPr lang="en-US" altLang="zh-CN" sz="2000" dirty="0">
                <a:latin typeface="华文楷体" pitchFamily="2" charset="-122"/>
              </a:rPr>
              <a:t>F12</a:t>
            </a:r>
            <a:r>
              <a:rPr lang="zh-CN" altLang="en-US" sz="2000" dirty="0">
                <a:latin typeface="华文楷体" pitchFamily="2" charset="-122"/>
              </a:rPr>
              <a:t>键，这些键都可以用来执行一些快捷操作。如按下</a:t>
            </a:r>
            <a:r>
              <a:rPr lang="en-US" altLang="zh-CN" sz="2000" dirty="0">
                <a:latin typeface="华文楷体" pitchFamily="2" charset="-122"/>
              </a:rPr>
              <a:t>Esc</a:t>
            </a:r>
            <a:r>
              <a:rPr lang="zh-CN" altLang="en-US" sz="2000" dirty="0">
                <a:latin typeface="华文楷体" pitchFamily="2" charset="-122"/>
              </a:rPr>
              <a:t>键表示取消或中止当前操作，按下</a:t>
            </a:r>
            <a:r>
              <a:rPr lang="en-US" altLang="zh-CN" sz="2000" dirty="0">
                <a:latin typeface="华文楷体" pitchFamily="2" charset="-122"/>
              </a:rPr>
              <a:t>F1</a:t>
            </a:r>
            <a:r>
              <a:rPr lang="zh-CN" altLang="en-US" sz="2000" dirty="0">
                <a:latin typeface="华文楷体" pitchFamily="2" charset="-122"/>
              </a:rPr>
              <a:t>键则表示打开面向当前操作的帮助文档，在不同的应用程序中，</a:t>
            </a:r>
            <a:r>
              <a:rPr lang="en-US" altLang="zh-CN" sz="2000" dirty="0">
                <a:latin typeface="华文楷体" pitchFamily="2" charset="-122"/>
              </a:rPr>
              <a:t>F1</a:t>
            </a:r>
            <a:r>
              <a:rPr lang="en-US" altLang="en-US" sz="2000" dirty="0"/>
              <a:t>～</a:t>
            </a:r>
            <a:r>
              <a:rPr lang="en-US" altLang="zh-CN" sz="2000" dirty="0">
                <a:latin typeface="华文楷体" pitchFamily="2" charset="-122"/>
              </a:rPr>
              <a:t>F12</a:t>
            </a:r>
            <a:r>
              <a:rPr lang="zh-CN" altLang="en-US" sz="2000" dirty="0">
                <a:latin typeface="华文楷体" pitchFamily="2" charset="-122"/>
              </a:rPr>
              <a:t>各个键的功能定义有所不同。</a:t>
            </a:r>
          </a:p>
        </p:txBody>
      </p:sp>
      <p:sp>
        <p:nvSpPr>
          <p:cNvPr id="3" name="矩形 2"/>
          <p:cNvSpPr/>
          <p:nvPr/>
        </p:nvSpPr>
        <p:spPr>
          <a:xfrm>
            <a:off x="899592" y="1844824"/>
            <a:ext cx="24803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 smtClean="0"/>
              <a:t>①</a:t>
            </a:r>
            <a:r>
              <a:rPr lang="zh-CN" altLang="en-US" sz="2400" dirty="0" smtClean="0"/>
              <a:t>　</a:t>
            </a:r>
            <a:r>
              <a:rPr lang="zh-CN" altLang="zh-CN" sz="2400" dirty="0" smtClean="0"/>
              <a:t>功能</a:t>
            </a:r>
            <a:r>
              <a:rPr lang="zh-CN" altLang="zh-CN" sz="2400" dirty="0"/>
              <a:t>键区</a:t>
            </a:r>
          </a:p>
        </p:txBody>
      </p:sp>
      <p:pic>
        <p:nvPicPr>
          <p:cNvPr id="26" name="Picture 2" descr="键盘图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8"/>
          <a:stretch>
            <a:fillRect/>
          </a:stretch>
        </p:blipFill>
        <p:spPr bwMode="auto">
          <a:xfrm>
            <a:off x="3914309" y="1124744"/>
            <a:ext cx="4576566" cy="139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矩形 26"/>
          <p:cNvSpPr/>
          <p:nvPr/>
        </p:nvSpPr>
        <p:spPr>
          <a:xfrm>
            <a:off x="3926541" y="1087136"/>
            <a:ext cx="2998388" cy="3753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748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871663" y="0"/>
            <a:ext cx="7272337" cy="114300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2.2.1  </a:t>
            </a:r>
            <a:r>
              <a:rPr lang="zh-CN" altLang="zh-CN" sz="3600" dirty="0"/>
              <a:t>鼠标和键盘的操作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1600" y="1105580"/>
            <a:ext cx="4580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l"/>
            <a:r>
              <a:rPr lang="en-US" altLang="zh-CN" dirty="0" smtClean="0"/>
              <a:t>2</a:t>
            </a:r>
            <a:r>
              <a:rPr lang="zh-CN" altLang="zh-CN" dirty="0" smtClean="0"/>
              <a:t>．</a:t>
            </a:r>
            <a:r>
              <a:rPr lang="zh-CN" altLang="en-US" dirty="0" smtClean="0"/>
              <a:t>键盘</a:t>
            </a:r>
            <a:r>
              <a:rPr lang="zh-CN" altLang="zh-CN" dirty="0" smtClean="0"/>
              <a:t>操作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2708920"/>
            <a:ext cx="792088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/>
            </a:lvl1pPr>
          </a:lstStyle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lang="zh-CN" altLang="en-US" sz="2000" dirty="0">
                <a:latin typeface="+mn-ea"/>
              </a:rPr>
              <a:t>　　</a:t>
            </a:r>
            <a:r>
              <a:rPr lang="zh-CN" altLang="en-US" sz="2000" dirty="0">
                <a:latin typeface="华文楷体" pitchFamily="2" charset="-122"/>
              </a:rPr>
              <a:t>也称打字键区，主要用来输入数据、程序和文字。由</a:t>
            </a:r>
            <a:r>
              <a:rPr lang="en-US" altLang="zh-CN" sz="2000" dirty="0">
                <a:latin typeface="华文楷体" pitchFamily="2" charset="-122"/>
              </a:rPr>
              <a:t>26</a:t>
            </a:r>
            <a:r>
              <a:rPr lang="zh-CN" altLang="en-US" sz="2000" dirty="0">
                <a:latin typeface="华文楷体" pitchFamily="2" charset="-122"/>
              </a:rPr>
              <a:t>个英文字母键、</a:t>
            </a:r>
            <a:r>
              <a:rPr lang="en-US" altLang="zh-CN" sz="2000" dirty="0">
                <a:latin typeface="华文楷体" pitchFamily="2" charset="-122"/>
              </a:rPr>
              <a:t>10</a:t>
            </a:r>
            <a:r>
              <a:rPr lang="zh-CN" altLang="en-US" sz="2000" dirty="0">
                <a:latin typeface="华文楷体" pitchFamily="2" charset="-122"/>
              </a:rPr>
              <a:t>个数字键、</a:t>
            </a:r>
            <a:r>
              <a:rPr lang="en-US" altLang="zh-CN" sz="2000" dirty="0">
                <a:latin typeface="华文楷体" pitchFamily="2" charset="-122"/>
              </a:rPr>
              <a:t>1</a:t>
            </a:r>
            <a:r>
              <a:rPr lang="zh-CN" altLang="en-US" sz="2000" dirty="0">
                <a:latin typeface="华文楷体" pitchFamily="2" charset="-122"/>
              </a:rPr>
              <a:t>个空格键、若干符号键及一些控制</a:t>
            </a:r>
            <a:r>
              <a:rPr lang="zh-CN" altLang="en-US" sz="2000" dirty="0" smtClean="0">
                <a:latin typeface="华文楷体" pitchFamily="2" charset="-122"/>
              </a:rPr>
              <a:t>键组成</a:t>
            </a:r>
            <a:r>
              <a:rPr lang="zh-CN" altLang="en-US" sz="2000" dirty="0">
                <a:latin typeface="华文楷体" pitchFamily="2" charset="-122"/>
              </a:rPr>
              <a:t>。</a:t>
            </a:r>
          </a:p>
        </p:txBody>
      </p:sp>
      <p:sp>
        <p:nvSpPr>
          <p:cNvPr id="3" name="矩形 2"/>
          <p:cNvSpPr/>
          <p:nvPr/>
        </p:nvSpPr>
        <p:spPr>
          <a:xfrm>
            <a:off x="899592" y="1844824"/>
            <a:ext cx="24803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②</a:t>
            </a:r>
            <a:r>
              <a:rPr lang="zh-CN" altLang="en-US" sz="2400" dirty="0"/>
              <a:t>　主键盘</a:t>
            </a:r>
            <a:r>
              <a:rPr lang="zh-CN" altLang="en-US" sz="2400" dirty="0" smtClean="0"/>
              <a:t>区</a:t>
            </a:r>
            <a:endParaRPr lang="zh-CN" altLang="zh-CN" sz="2400" dirty="0"/>
          </a:p>
        </p:txBody>
      </p:sp>
      <p:pic>
        <p:nvPicPr>
          <p:cNvPr id="26" name="Picture 2" descr="键盘图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8"/>
          <a:stretch>
            <a:fillRect/>
          </a:stretch>
        </p:blipFill>
        <p:spPr bwMode="auto">
          <a:xfrm>
            <a:off x="3914309" y="1124744"/>
            <a:ext cx="4576566" cy="139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矩形 26"/>
          <p:cNvSpPr/>
          <p:nvPr/>
        </p:nvSpPr>
        <p:spPr>
          <a:xfrm>
            <a:off x="3926541" y="1440481"/>
            <a:ext cx="2998388" cy="1085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725133" y="3645025"/>
          <a:ext cx="7879315" cy="2772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2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800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altLang="en-US" sz="1400" kern="1050" dirty="0" smtClean="0">
                          <a:effectLst/>
                        </a:rPr>
                        <a:t>控制</a:t>
                      </a:r>
                      <a:r>
                        <a:rPr lang="zh-CN" sz="1400" kern="1050" dirty="0" smtClean="0">
                          <a:effectLst/>
                        </a:rPr>
                        <a:t>键</a:t>
                      </a:r>
                      <a:r>
                        <a:rPr lang="zh-CN" sz="1400" kern="1050" dirty="0">
                          <a:effectLst/>
                        </a:rPr>
                        <a:t>名</a:t>
                      </a:r>
                      <a:endParaRPr lang="zh-CN" sz="1400" kern="1050" dirty="0">
                        <a:effectLst/>
                        <a:latin typeface="Arial"/>
                        <a:ea typeface="黑体"/>
                        <a:cs typeface="Times New Roman"/>
                      </a:endParaRPr>
                    </a:p>
                  </a:txBody>
                  <a:tcPr marL="36000" marR="36000" marT="72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400" kern="1050" dirty="0">
                          <a:effectLst/>
                        </a:rPr>
                        <a:t>功能</a:t>
                      </a:r>
                      <a:endParaRPr lang="zh-CN" sz="1400" kern="1050" dirty="0">
                        <a:effectLst/>
                        <a:latin typeface="Arial"/>
                        <a:ea typeface="黑体"/>
                        <a:cs typeface="Times New Roman"/>
                      </a:endParaRPr>
                    </a:p>
                  </a:txBody>
                  <a:tcPr marL="36000" marR="36000" marT="72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0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kern="900">
                          <a:effectLst/>
                        </a:rPr>
                        <a:t>Tab </a:t>
                      </a:r>
                      <a:endParaRPr lang="zh-CN" sz="1400" kern="9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1400" kern="900" dirty="0">
                          <a:effectLst/>
                        </a:rPr>
                        <a:t>跳格键，实现光标的快速移动</a:t>
                      </a:r>
                      <a:endParaRPr lang="zh-CN" sz="1400" kern="9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0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kern="900">
                          <a:effectLst/>
                        </a:rPr>
                        <a:t>Caps Lock</a:t>
                      </a:r>
                      <a:endParaRPr lang="zh-CN" sz="1400" kern="9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1400" kern="900">
                          <a:effectLst/>
                        </a:rPr>
                        <a:t>大写字母锁定键，状态指示灯区的</a:t>
                      </a:r>
                      <a:r>
                        <a:rPr lang="en-US" sz="1400" kern="900">
                          <a:effectLst/>
                        </a:rPr>
                        <a:t>CapsLock</a:t>
                      </a:r>
                      <a:r>
                        <a:rPr lang="zh-CN" sz="1400" kern="900">
                          <a:effectLst/>
                        </a:rPr>
                        <a:t>指示灯亮时，表示字母键锁定为大写状态</a:t>
                      </a:r>
                      <a:endParaRPr lang="zh-CN" sz="1400" kern="9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0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kern="900">
                          <a:effectLst/>
                        </a:rPr>
                        <a:t>Shift </a:t>
                      </a:r>
                      <a:endParaRPr lang="zh-CN" sz="1400" kern="9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1400" kern="900" dirty="0">
                          <a:effectLst/>
                        </a:rPr>
                        <a:t>上档键，不单独使用，用于临时切换大</a:t>
                      </a:r>
                      <a:r>
                        <a:rPr lang="en-US" sz="1400" kern="900" dirty="0">
                          <a:effectLst/>
                        </a:rPr>
                        <a:t>/</a:t>
                      </a:r>
                      <a:r>
                        <a:rPr lang="zh-CN" sz="1400" kern="900" dirty="0">
                          <a:effectLst/>
                        </a:rPr>
                        <a:t>小写字母输入，或上档符号输入</a:t>
                      </a:r>
                      <a:endParaRPr lang="zh-CN" sz="1400" kern="9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0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kern="900">
                          <a:effectLst/>
                        </a:rPr>
                        <a:t>Alt </a:t>
                      </a:r>
                      <a:endParaRPr lang="zh-CN" sz="1400" kern="9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1400" kern="900">
                          <a:effectLst/>
                        </a:rPr>
                        <a:t>转换键，与其他键同时按下实现某种功能，如</a:t>
                      </a:r>
                      <a:r>
                        <a:rPr lang="en-US" sz="1400" kern="900">
                          <a:effectLst/>
                        </a:rPr>
                        <a:t>Alt+Tab</a:t>
                      </a:r>
                      <a:r>
                        <a:rPr lang="zh-CN" sz="1400" kern="900">
                          <a:effectLst/>
                        </a:rPr>
                        <a:t>可以切换窗口</a:t>
                      </a:r>
                      <a:endParaRPr lang="zh-CN" sz="1400" kern="9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0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kern="900">
                          <a:effectLst/>
                        </a:rPr>
                        <a:t>Ctrl </a:t>
                      </a:r>
                      <a:endParaRPr lang="zh-CN" sz="1400" kern="9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1400" kern="900">
                          <a:effectLst/>
                        </a:rPr>
                        <a:t>控制键，与其他键同时按下实现某种功能，如</a:t>
                      </a:r>
                      <a:r>
                        <a:rPr lang="en-US" sz="1400" kern="900">
                          <a:effectLst/>
                        </a:rPr>
                        <a:t>Ctrl+Shift+Esc</a:t>
                      </a:r>
                      <a:r>
                        <a:rPr lang="zh-CN" sz="1400" kern="900">
                          <a:effectLst/>
                        </a:rPr>
                        <a:t>启动“</a:t>
                      </a:r>
                      <a:r>
                        <a:rPr lang="en-US" sz="1400" kern="900">
                          <a:effectLst/>
                        </a:rPr>
                        <a:t>Windows</a:t>
                      </a:r>
                      <a:r>
                        <a:rPr lang="zh-CN" sz="1400" kern="900">
                          <a:effectLst/>
                        </a:rPr>
                        <a:t>任务管理器”</a:t>
                      </a:r>
                      <a:endParaRPr lang="zh-CN" sz="1400" kern="9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0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kern="900">
                          <a:effectLst/>
                        </a:rPr>
                        <a:t>Enter </a:t>
                      </a:r>
                      <a:endParaRPr lang="zh-CN" sz="1400" kern="9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1400" kern="900">
                          <a:effectLst/>
                        </a:rPr>
                        <a:t>回车键，执行命令，或文本编辑时换行</a:t>
                      </a:r>
                      <a:endParaRPr lang="zh-CN" sz="1400" kern="9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80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kern="900">
                          <a:effectLst/>
                        </a:rPr>
                        <a:t>Back space </a:t>
                      </a:r>
                      <a:endParaRPr lang="zh-CN" sz="1400" kern="9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1400" kern="900">
                          <a:effectLst/>
                        </a:rPr>
                        <a:t>退格键，删除选中的对象或光标前面的字符，同时光标向前移动</a:t>
                      </a:r>
                      <a:r>
                        <a:rPr lang="en-US" sz="1400" kern="900">
                          <a:effectLst/>
                        </a:rPr>
                        <a:t>1</a:t>
                      </a:r>
                      <a:r>
                        <a:rPr lang="zh-CN" sz="1400" kern="900">
                          <a:effectLst/>
                        </a:rPr>
                        <a:t>个位置</a:t>
                      </a:r>
                      <a:endParaRPr lang="zh-CN" sz="1400" kern="9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80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kern="9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kern="900" dirty="0">
                          <a:effectLst/>
                        </a:rPr>
                        <a:t>Windows</a:t>
                      </a:r>
                      <a:r>
                        <a:rPr lang="zh-CN" sz="1400" kern="900" dirty="0">
                          <a:effectLst/>
                        </a:rPr>
                        <a:t>徽标键，任何时候按下此键都将打开</a:t>
                      </a:r>
                      <a:r>
                        <a:rPr lang="en-US" sz="1400" kern="900" dirty="0">
                          <a:effectLst/>
                        </a:rPr>
                        <a:t>Windows</a:t>
                      </a:r>
                      <a:r>
                        <a:rPr lang="zh-CN" sz="1400" kern="900" dirty="0">
                          <a:effectLst/>
                        </a:rPr>
                        <a:t>系统“开始”菜单</a:t>
                      </a:r>
                      <a:endParaRPr lang="zh-CN" sz="1400" kern="9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050" name="Picture 2" descr="窗口键"/>
          <p:cNvPicPr>
            <a:picLocks noChangeAspect="1" noChangeArrowheads="1"/>
          </p:cNvPicPr>
          <p:nvPr/>
        </p:nvPicPr>
        <p:blipFill>
          <a:blip r:embed="rId4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10" y="6160249"/>
            <a:ext cx="188590" cy="188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09181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871663" y="0"/>
            <a:ext cx="7272337" cy="114300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2.2.1  </a:t>
            </a:r>
            <a:r>
              <a:rPr lang="zh-CN" altLang="zh-CN" sz="3600" dirty="0"/>
              <a:t>鼠标和键盘的操作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1600" y="1105580"/>
            <a:ext cx="4580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en-US" altLang="zh-CN" dirty="0" smtClean="0"/>
              <a:t>2</a:t>
            </a:r>
            <a:r>
              <a:rPr lang="zh-CN" altLang="zh-CN" dirty="0" smtClean="0"/>
              <a:t>．</a:t>
            </a:r>
            <a:r>
              <a:rPr lang="zh-CN" altLang="en-US" dirty="0" smtClean="0"/>
              <a:t>键盘</a:t>
            </a:r>
            <a:r>
              <a:rPr lang="zh-CN" altLang="zh-CN" dirty="0" smtClean="0"/>
              <a:t>操作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2708920"/>
            <a:ext cx="7920880" cy="4347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/>
            </a:lvl1pPr>
          </a:lstStyle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lang="zh-CN" altLang="en-US" sz="2000" dirty="0">
                <a:latin typeface="+mn-ea"/>
              </a:rPr>
              <a:t>　　</a:t>
            </a:r>
            <a:r>
              <a:rPr lang="zh-CN" altLang="zh-CN" sz="2000" dirty="0" smtClean="0"/>
              <a:t>集合</a:t>
            </a:r>
            <a:r>
              <a:rPr lang="zh-CN" altLang="zh-CN" sz="2000" dirty="0"/>
              <a:t>了所有对光标进行操作的键位以及一些页面操作功能键</a:t>
            </a:r>
            <a:r>
              <a:rPr lang="zh-CN" altLang="en-US" sz="2000" dirty="0" smtClean="0">
                <a:latin typeface="华文楷体" pitchFamily="2" charset="-122"/>
              </a:rPr>
              <a:t>。</a:t>
            </a:r>
            <a:endParaRPr lang="zh-CN" altLang="en-US" sz="2000" dirty="0">
              <a:latin typeface="华文楷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9592" y="1844824"/>
            <a:ext cx="24803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③</a:t>
            </a:r>
            <a:r>
              <a:rPr lang="zh-CN" altLang="en-US" sz="2400" dirty="0"/>
              <a:t>　</a:t>
            </a:r>
            <a:r>
              <a:rPr lang="zh-CN" altLang="en-US" sz="2400" dirty="0" smtClean="0"/>
              <a:t>光标控制区</a:t>
            </a:r>
            <a:endParaRPr lang="zh-CN" altLang="zh-CN" sz="2400" dirty="0"/>
          </a:p>
        </p:txBody>
      </p:sp>
      <p:pic>
        <p:nvPicPr>
          <p:cNvPr id="26" name="Picture 2" descr="键盘图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8"/>
          <a:stretch>
            <a:fillRect/>
          </a:stretch>
        </p:blipFill>
        <p:spPr bwMode="auto">
          <a:xfrm>
            <a:off x="3914309" y="1124744"/>
            <a:ext cx="4576566" cy="139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矩形 26"/>
          <p:cNvSpPr/>
          <p:nvPr/>
        </p:nvSpPr>
        <p:spPr>
          <a:xfrm>
            <a:off x="6898341" y="1440481"/>
            <a:ext cx="756556" cy="1085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536465" y="3356992"/>
          <a:ext cx="8356015" cy="3273525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142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13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80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600" kern="1050" dirty="0">
                          <a:effectLst/>
                        </a:rPr>
                        <a:t>键名</a:t>
                      </a:r>
                      <a:endParaRPr lang="zh-CN" sz="1600" kern="1050" dirty="0">
                        <a:effectLst/>
                        <a:latin typeface="Arial"/>
                        <a:ea typeface="黑体"/>
                        <a:cs typeface="Times New Roman"/>
                      </a:endParaRPr>
                    </a:p>
                  </a:txBody>
                  <a:tcPr marL="36000" marR="36000" marT="72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600" kern="1050" dirty="0">
                          <a:effectLst/>
                        </a:rPr>
                        <a:t>功能</a:t>
                      </a:r>
                      <a:endParaRPr lang="zh-CN" sz="1600" kern="1050" dirty="0">
                        <a:effectLst/>
                        <a:latin typeface="Arial"/>
                        <a:ea typeface="黑体"/>
                        <a:cs typeface="Times New Roman"/>
                      </a:endParaRPr>
                    </a:p>
                  </a:txBody>
                  <a:tcPr marL="36000" marR="36000" marT="72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kern="900">
                          <a:effectLst/>
                        </a:rPr>
                        <a:t>Insert</a:t>
                      </a:r>
                      <a:endParaRPr lang="zh-CN" sz="1600" kern="9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1600" kern="900" dirty="0">
                          <a:effectLst/>
                        </a:rPr>
                        <a:t>插入键，属于开关键，实现插入</a:t>
                      </a:r>
                      <a:r>
                        <a:rPr lang="en-US" sz="1600" kern="900" dirty="0">
                          <a:effectLst/>
                        </a:rPr>
                        <a:t>/</a:t>
                      </a:r>
                      <a:r>
                        <a:rPr lang="zh-CN" sz="1600" kern="900" dirty="0">
                          <a:effectLst/>
                        </a:rPr>
                        <a:t>改写状态间的切换</a:t>
                      </a:r>
                      <a:endParaRPr lang="zh-CN" sz="1600" kern="9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8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kern="900">
                          <a:effectLst/>
                        </a:rPr>
                        <a:t>Home</a:t>
                      </a:r>
                      <a:endParaRPr lang="zh-CN" sz="1600" kern="9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1600" kern="900">
                          <a:effectLst/>
                        </a:rPr>
                        <a:t>行首键，直接定位光标于行首，或者网页顶端</a:t>
                      </a:r>
                      <a:endParaRPr lang="zh-CN" sz="1600" kern="9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8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kern="900">
                          <a:effectLst/>
                        </a:rPr>
                        <a:t>End</a:t>
                      </a:r>
                      <a:endParaRPr lang="zh-CN" sz="1600" kern="9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1600" kern="900">
                          <a:effectLst/>
                        </a:rPr>
                        <a:t>行尾键，直接定位光标于行尾，或者网页底端</a:t>
                      </a:r>
                      <a:endParaRPr lang="zh-CN" sz="1600" kern="9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8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kern="900">
                          <a:effectLst/>
                        </a:rPr>
                        <a:t>Page Up</a:t>
                      </a:r>
                      <a:endParaRPr lang="zh-CN" sz="1600" kern="9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1600" kern="900" dirty="0">
                          <a:effectLst/>
                        </a:rPr>
                        <a:t>向上翻页键，屏幕显示的内容过多而需要多屏显示时，按下该键可以向前翻一页</a:t>
                      </a:r>
                      <a:endParaRPr lang="zh-CN" sz="1600" kern="9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8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kern="900">
                          <a:effectLst/>
                        </a:rPr>
                        <a:t>Page Down</a:t>
                      </a:r>
                      <a:endParaRPr lang="zh-CN" sz="1600" kern="9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1600" kern="900">
                          <a:effectLst/>
                        </a:rPr>
                        <a:t>向下翻页键，屏幕显示的内容过多而需要多屏显示时，按下该键可以向后翻一页</a:t>
                      </a:r>
                      <a:endParaRPr lang="zh-CN" sz="1600" kern="9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8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kern="900">
                          <a:effectLst/>
                        </a:rPr>
                        <a:t>Delete</a:t>
                      </a:r>
                      <a:endParaRPr lang="zh-CN" sz="1600" kern="9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1600" kern="900" dirty="0">
                          <a:effectLst/>
                        </a:rPr>
                        <a:t>删除键，删除选中的对象或光标后面的字符，并使光标后</a:t>
                      </a:r>
                      <a:r>
                        <a:rPr lang="zh-CN" sz="1600" kern="900" dirty="0" smtClean="0">
                          <a:effectLst/>
                        </a:rPr>
                        <a:t>的</a:t>
                      </a:r>
                      <a:r>
                        <a:rPr lang="zh-CN" altLang="en-US" sz="1600" kern="900" dirty="0" smtClean="0">
                          <a:effectLst/>
                        </a:rPr>
                        <a:t>其他</a:t>
                      </a:r>
                      <a:r>
                        <a:rPr lang="zh-CN" sz="1600" kern="900" dirty="0" smtClean="0">
                          <a:effectLst/>
                        </a:rPr>
                        <a:t>字符</a:t>
                      </a:r>
                      <a:r>
                        <a:rPr lang="zh-CN" sz="1600" kern="900" dirty="0">
                          <a:effectLst/>
                        </a:rPr>
                        <a:t>前移</a:t>
                      </a:r>
                      <a:endParaRPr lang="zh-CN" sz="1600" kern="9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68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kern="900">
                          <a:effectLst/>
                        </a:rPr>
                        <a:t>Print Screen</a:t>
                      </a:r>
                      <a:endParaRPr lang="zh-CN" sz="1600" kern="9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1600" kern="900">
                          <a:effectLst/>
                        </a:rPr>
                        <a:t>拷屏键，按下该键，捕获整个屏幕的图像，并复制到剪贴板中</a:t>
                      </a:r>
                      <a:endParaRPr lang="zh-CN" sz="1600" kern="9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68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kern="900">
                          <a:effectLst/>
                        </a:rPr>
                        <a:t>Pause break</a:t>
                      </a:r>
                      <a:endParaRPr lang="zh-CN" sz="1600" kern="9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1600" kern="900" dirty="0">
                          <a:effectLst/>
                        </a:rPr>
                        <a:t>暂停键，开机自检时</a:t>
                      </a:r>
                      <a:r>
                        <a:rPr lang="zh-CN" sz="1600" kern="900" dirty="0" smtClean="0">
                          <a:effectLst/>
                        </a:rPr>
                        <a:t>按该</a:t>
                      </a:r>
                      <a:r>
                        <a:rPr lang="zh-CN" sz="1600" kern="900" dirty="0">
                          <a:effectLst/>
                        </a:rPr>
                        <a:t>键</a:t>
                      </a:r>
                      <a:r>
                        <a:rPr lang="zh-CN" sz="1600" kern="900" dirty="0" smtClean="0">
                          <a:effectLst/>
                        </a:rPr>
                        <a:t>可暂停</a:t>
                      </a:r>
                      <a:r>
                        <a:rPr lang="zh-CN" sz="1600" kern="900" dirty="0">
                          <a:effectLst/>
                        </a:rPr>
                        <a:t>自</a:t>
                      </a:r>
                      <a:r>
                        <a:rPr lang="zh-CN" sz="1600" kern="900" dirty="0" smtClean="0">
                          <a:effectLst/>
                        </a:rPr>
                        <a:t>检以便</a:t>
                      </a:r>
                      <a:r>
                        <a:rPr lang="zh-CN" sz="1600" kern="900" dirty="0">
                          <a:effectLst/>
                        </a:rPr>
                        <a:t>仔细查看系统信息</a:t>
                      </a:r>
                      <a:r>
                        <a:rPr lang="zh-CN" sz="1600" kern="900" dirty="0" smtClean="0">
                          <a:effectLst/>
                        </a:rPr>
                        <a:t>，</a:t>
                      </a:r>
                      <a:r>
                        <a:rPr lang="zh-CN" altLang="en-US" sz="1600" kern="900" dirty="0" smtClean="0">
                          <a:effectLst/>
                        </a:rPr>
                        <a:t>再</a:t>
                      </a:r>
                      <a:r>
                        <a:rPr lang="zh-CN" sz="1600" kern="900" dirty="0" smtClean="0">
                          <a:effectLst/>
                        </a:rPr>
                        <a:t>按</a:t>
                      </a:r>
                      <a:r>
                        <a:rPr lang="zh-CN" sz="1600" kern="900" dirty="0">
                          <a:effectLst/>
                        </a:rPr>
                        <a:t>任意键继续</a:t>
                      </a:r>
                      <a:endParaRPr lang="zh-CN" sz="1600" kern="9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68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1600" kern="900" dirty="0" smtClean="0">
                          <a:effectLst/>
                        </a:rPr>
                        <a:t>↑↓</a:t>
                      </a:r>
                      <a:r>
                        <a:rPr lang="en-US" altLang="zh-CN" sz="1600" kern="900" dirty="0" smtClean="0">
                          <a:effectLst/>
                        </a:rPr>
                        <a:t> </a:t>
                      </a:r>
                      <a:r>
                        <a:rPr lang="zh-CN" sz="1600" kern="900" dirty="0" smtClean="0">
                          <a:effectLst/>
                        </a:rPr>
                        <a:t>← </a:t>
                      </a:r>
                      <a:r>
                        <a:rPr lang="zh-CN" sz="1600" kern="900" dirty="0">
                          <a:effectLst/>
                        </a:rPr>
                        <a:t>→</a:t>
                      </a:r>
                      <a:endParaRPr lang="zh-CN" sz="1600" kern="9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1600" kern="900" dirty="0">
                          <a:effectLst/>
                        </a:rPr>
                        <a:t>方向键，控制光标向上、下、左、右方向移动</a:t>
                      </a:r>
                      <a:endParaRPr lang="zh-CN" sz="1600" kern="9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000" marR="36000" marT="72000" marB="36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07207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2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871663" y="0"/>
            <a:ext cx="7272337" cy="114300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2.2.1  </a:t>
            </a:r>
            <a:r>
              <a:rPr lang="zh-CN" altLang="zh-CN" sz="3600" dirty="0"/>
              <a:t>鼠标和键盘的操作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1600" y="1105580"/>
            <a:ext cx="4580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l"/>
            <a:r>
              <a:rPr lang="en-US" altLang="zh-CN" dirty="0" smtClean="0"/>
              <a:t>2</a:t>
            </a:r>
            <a:r>
              <a:rPr lang="zh-CN" altLang="zh-CN" dirty="0" smtClean="0"/>
              <a:t>．</a:t>
            </a:r>
            <a:r>
              <a:rPr lang="zh-CN" altLang="en-US" dirty="0" smtClean="0"/>
              <a:t>键盘</a:t>
            </a:r>
            <a:r>
              <a:rPr lang="zh-CN" altLang="zh-CN" dirty="0" smtClean="0"/>
              <a:t>操作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599" y="2769890"/>
            <a:ext cx="3456385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/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　　</a:t>
            </a:r>
            <a:r>
              <a:rPr lang="zh-CN" altLang="en-US" sz="2000" dirty="0">
                <a:latin typeface="华文楷体" pitchFamily="2" charset="-122"/>
              </a:rPr>
              <a:t>左上角的</a:t>
            </a:r>
            <a:r>
              <a:rPr lang="en-US" altLang="zh-CN" sz="2000" dirty="0" err="1">
                <a:latin typeface="华文楷体" pitchFamily="2" charset="-122"/>
              </a:rPr>
              <a:t>Num</a:t>
            </a:r>
            <a:r>
              <a:rPr lang="en-US" altLang="zh-CN" sz="2000" dirty="0">
                <a:latin typeface="华文楷体" pitchFamily="2" charset="-122"/>
              </a:rPr>
              <a:t> Lock</a:t>
            </a:r>
            <a:r>
              <a:rPr lang="zh-CN" altLang="en-US" sz="2000" dirty="0">
                <a:latin typeface="华文楷体" pitchFamily="2" charset="-122"/>
              </a:rPr>
              <a:t>键，</a:t>
            </a:r>
            <a:r>
              <a:rPr lang="zh-CN" altLang="zh-CN" sz="2000" dirty="0"/>
              <a:t>用于打开或关闭数字小键盘的数字功能。按下此键，状态指示灯区的</a:t>
            </a:r>
            <a:r>
              <a:rPr lang="en-US" altLang="zh-CN" sz="2000" dirty="0"/>
              <a:t> </a:t>
            </a:r>
            <a:r>
              <a:rPr lang="en-US" altLang="zh-CN" sz="2000" dirty="0" err="1"/>
              <a:t>Num</a:t>
            </a:r>
            <a:r>
              <a:rPr lang="en-US" altLang="zh-CN" sz="2000" dirty="0"/>
              <a:t> Lock</a:t>
            </a:r>
            <a:r>
              <a:rPr lang="zh-CN" altLang="zh-CN" sz="2000" dirty="0"/>
              <a:t>指示灯亮，表明数字状态开启；再按下该键，</a:t>
            </a:r>
            <a:r>
              <a:rPr lang="en-US" altLang="zh-CN" sz="2000" dirty="0" err="1"/>
              <a:t>Num</a:t>
            </a:r>
            <a:r>
              <a:rPr lang="en-US" altLang="zh-CN" sz="2000" dirty="0"/>
              <a:t> Lock</a:t>
            </a:r>
            <a:r>
              <a:rPr lang="zh-CN" altLang="zh-CN" sz="2000" dirty="0"/>
              <a:t>指示灯灭，数字状态关闭，转为光标控制状态。</a:t>
            </a:r>
            <a:endParaRPr lang="zh-CN" altLang="en-US" sz="2000" dirty="0">
              <a:latin typeface="华文楷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9591" y="1844824"/>
            <a:ext cx="30147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④</a:t>
            </a:r>
            <a:r>
              <a:rPr lang="zh-CN" altLang="en-US" sz="2400" dirty="0"/>
              <a:t>　</a:t>
            </a:r>
            <a:r>
              <a:rPr lang="zh-CN" altLang="en-US" sz="2400" dirty="0" smtClean="0"/>
              <a:t>数字小键盘区</a:t>
            </a:r>
            <a:endParaRPr lang="zh-CN" altLang="zh-CN" sz="2400" dirty="0"/>
          </a:p>
        </p:txBody>
      </p:sp>
      <p:pic>
        <p:nvPicPr>
          <p:cNvPr id="26" name="Picture 2" descr="键盘图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8"/>
          <a:stretch>
            <a:fillRect/>
          </a:stretch>
        </p:blipFill>
        <p:spPr bwMode="auto">
          <a:xfrm>
            <a:off x="3914309" y="1124744"/>
            <a:ext cx="4576566" cy="139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矩形 26"/>
          <p:cNvSpPr/>
          <p:nvPr/>
        </p:nvSpPr>
        <p:spPr>
          <a:xfrm>
            <a:off x="7614556" y="1440481"/>
            <a:ext cx="870538" cy="1085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844" y="3114711"/>
            <a:ext cx="2538500" cy="305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0416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871663" y="0"/>
            <a:ext cx="7272337" cy="114300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2.2.1  </a:t>
            </a:r>
            <a:r>
              <a:rPr lang="zh-CN" altLang="zh-CN" sz="3600" dirty="0"/>
              <a:t>鼠标和键盘的操作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1600" y="1105580"/>
            <a:ext cx="4580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en-US" altLang="zh-CN" dirty="0" smtClean="0"/>
              <a:t>2</a:t>
            </a:r>
            <a:r>
              <a:rPr lang="zh-CN" altLang="zh-CN" dirty="0" smtClean="0"/>
              <a:t>．</a:t>
            </a:r>
            <a:r>
              <a:rPr lang="zh-CN" altLang="en-US" dirty="0" smtClean="0"/>
              <a:t>键盘</a:t>
            </a:r>
            <a:r>
              <a:rPr lang="zh-CN" altLang="zh-CN" dirty="0" smtClean="0"/>
              <a:t>操作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7584" y="2756239"/>
            <a:ext cx="777686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/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　　</a:t>
            </a:r>
            <a:r>
              <a:rPr lang="zh-CN" altLang="en-US" sz="2000" dirty="0" smtClean="0">
                <a:latin typeface="华文楷体" pitchFamily="2" charset="-122"/>
              </a:rPr>
              <a:t>普通</a:t>
            </a:r>
            <a:r>
              <a:rPr lang="zh-CN" altLang="en-US" sz="2000" dirty="0">
                <a:latin typeface="华文楷体" pitchFamily="2" charset="-122"/>
              </a:rPr>
              <a:t>键盘有三</a:t>
            </a:r>
            <a:r>
              <a:rPr lang="zh-CN" altLang="en-US" sz="2000" dirty="0" smtClean="0">
                <a:latin typeface="华文楷体" pitchFamily="2" charset="-122"/>
              </a:rPr>
              <a:t>个状态指示灯：</a:t>
            </a:r>
            <a:r>
              <a:rPr lang="en-US" altLang="zh-CN" sz="2000" dirty="0" err="1" smtClean="0">
                <a:latin typeface="华文楷体" pitchFamily="2" charset="-122"/>
              </a:rPr>
              <a:t>Num</a:t>
            </a:r>
            <a:r>
              <a:rPr lang="en-US" altLang="zh-CN" sz="2000" dirty="0" smtClean="0">
                <a:latin typeface="华文楷体" pitchFamily="2" charset="-122"/>
              </a:rPr>
              <a:t> </a:t>
            </a:r>
            <a:r>
              <a:rPr lang="en-US" altLang="zh-CN" sz="2000" dirty="0">
                <a:latin typeface="华文楷体" pitchFamily="2" charset="-122"/>
              </a:rPr>
              <a:t>Lock</a:t>
            </a:r>
            <a:r>
              <a:rPr lang="zh-CN" altLang="en-US" sz="2000" dirty="0">
                <a:latin typeface="华文楷体" pitchFamily="2" charset="-122"/>
              </a:rPr>
              <a:t>、</a:t>
            </a:r>
            <a:r>
              <a:rPr lang="en-US" altLang="zh-CN" sz="2000" dirty="0">
                <a:latin typeface="华文楷体" pitchFamily="2" charset="-122"/>
              </a:rPr>
              <a:t>Caps Lock</a:t>
            </a:r>
            <a:r>
              <a:rPr lang="zh-CN" altLang="en-US" sz="2000" dirty="0">
                <a:latin typeface="华文楷体" pitchFamily="2" charset="-122"/>
              </a:rPr>
              <a:t>和</a:t>
            </a:r>
            <a:r>
              <a:rPr lang="en-US" altLang="zh-CN" sz="2000" dirty="0" err="1">
                <a:latin typeface="华文楷体" pitchFamily="2" charset="-122"/>
              </a:rPr>
              <a:t>Scorll</a:t>
            </a:r>
            <a:r>
              <a:rPr lang="en-US" altLang="zh-CN" sz="2000" dirty="0">
                <a:latin typeface="华文楷体" pitchFamily="2" charset="-122"/>
              </a:rPr>
              <a:t> Lock</a:t>
            </a:r>
            <a:r>
              <a:rPr lang="zh-CN" altLang="en-US" sz="2000" dirty="0">
                <a:latin typeface="华文楷体" pitchFamily="2" charset="-122"/>
              </a:rPr>
              <a:t>，它们分别由</a:t>
            </a:r>
            <a:r>
              <a:rPr lang="en-US" altLang="zh-CN" sz="2000" dirty="0">
                <a:latin typeface="华文楷体" pitchFamily="2" charset="-122"/>
              </a:rPr>
              <a:t>Caps Lock</a:t>
            </a:r>
            <a:r>
              <a:rPr lang="zh-CN" altLang="en-US" sz="2000" dirty="0">
                <a:latin typeface="华文楷体" pitchFamily="2" charset="-122"/>
              </a:rPr>
              <a:t>键、</a:t>
            </a:r>
            <a:r>
              <a:rPr lang="en-US" altLang="zh-CN" sz="2000" dirty="0" err="1">
                <a:latin typeface="华文楷体" pitchFamily="2" charset="-122"/>
              </a:rPr>
              <a:t>Num</a:t>
            </a:r>
            <a:r>
              <a:rPr lang="en-US" altLang="zh-CN" sz="2000" dirty="0">
                <a:latin typeface="华文楷体" pitchFamily="2" charset="-122"/>
              </a:rPr>
              <a:t> Lock</a:t>
            </a:r>
            <a:r>
              <a:rPr lang="zh-CN" altLang="en-US" sz="2000" dirty="0">
                <a:latin typeface="华文楷体" pitchFamily="2" charset="-122"/>
              </a:rPr>
              <a:t>键和</a:t>
            </a:r>
            <a:r>
              <a:rPr lang="en-US" altLang="zh-CN" sz="2000" dirty="0">
                <a:latin typeface="华文楷体" pitchFamily="2" charset="-122"/>
              </a:rPr>
              <a:t>Scroll Lock</a:t>
            </a:r>
            <a:r>
              <a:rPr lang="zh-CN" altLang="en-US" sz="2000" dirty="0">
                <a:latin typeface="华文楷体" pitchFamily="2" charset="-122"/>
              </a:rPr>
              <a:t>键控制</a:t>
            </a:r>
            <a:r>
              <a:rPr lang="zh-CN" altLang="zh-CN" sz="2000" dirty="0" smtClean="0"/>
              <a:t>。</a:t>
            </a:r>
            <a:endParaRPr lang="zh-CN" altLang="en-US" sz="2000" dirty="0">
              <a:latin typeface="华文楷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9591" y="1844824"/>
            <a:ext cx="30147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⑤</a:t>
            </a:r>
            <a:r>
              <a:rPr lang="zh-CN" altLang="en-US" sz="2400" dirty="0"/>
              <a:t>　</a:t>
            </a:r>
            <a:r>
              <a:rPr lang="zh-CN" altLang="en-US" sz="2400" dirty="0" smtClean="0"/>
              <a:t>状态指示灯区</a:t>
            </a:r>
            <a:endParaRPr lang="zh-CN" altLang="zh-CN" sz="2400" dirty="0"/>
          </a:p>
        </p:txBody>
      </p:sp>
      <p:pic>
        <p:nvPicPr>
          <p:cNvPr id="26" name="Picture 2" descr="键盘图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8"/>
          <a:stretch>
            <a:fillRect/>
          </a:stretch>
        </p:blipFill>
        <p:spPr bwMode="auto">
          <a:xfrm>
            <a:off x="3914309" y="1124744"/>
            <a:ext cx="4576566" cy="139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矩形 26"/>
          <p:cNvSpPr/>
          <p:nvPr/>
        </p:nvSpPr>
        <p:spPr>
          <a:xfrm>
            <a:off x="7614556" y="1124744"/>
            <a:ext cx="870538" cy="314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11" name="Group 4"/>
          <p:cNvGraphicFramePr>
            <a:graphicFrameLocks noGrp="1"/>
          </p:cNvGraphicFramePr>
          <p:nvPr>
            <p:extLst/>
          </p:nvPr>
        </p:nvGraphicFramePr>
        <p:xfrm>
          <a:off x="827856" y="4077072"/>
          <a:ext cx="7848600" cy="2088232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46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9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指示灯名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主 要 功 能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9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Caps Lock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大写字母锁定指示灯，灯亮时，表示大写状态，输入的字母为大写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Num Lock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数字键锁定指示灯，灯亮时，表示此时的数字小键盘处于开启状态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1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Scroll Lock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屏幕滚动锁定指示灯，灯亮时，表示此时激活了屏幕滚动功能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26863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Window1.0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1985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20</a:t>
            </a:r>
            <a:r>
              <a:rPr lang="zh-CN" altLang="en-US" dirty="0"/>
              <a:t>日，微软对外发布了第一个版本的</a:t>
            </a:r>
            <a:r>
              <a:rPr lang="en-US" altLang="zh-CN" dirty="0"/>
              <a:t>Windows</a:t>
            </a:r>
            <a:r>
              <a:rPr lang="zh-CN" altLang="en-US" dirty="0"/>
              <a:t>操 作系统</a:t>
            </a:r>
            <a:r>
              <a:rPr lang="en-US" altLang="zh-CN" dirty="0"/>
              <a:t>Windows 1.0</a:t>
            </a:r>
            <a:r>
              <a:rPr lang="zh-CN" altLang="en-US" dirty="0"/>
              <a:t>。</a:t>
            </a:r>
            <a:r>
              <a:rPr lang="en-US" altLang="zh-CN" dirty="0"/>
              <a:t>Windows 1.0</a:t>
            </a:r>
            <a:r>
              <a:rPr lang="zh-CN" altLang="en-US" dirty="0"/>
              <a:t>的图形界面基于</a:t>
            </a:r>
            <a:r>
              <a:rPr lang="en-US" altLang="zh-CN" dirty="0"/>
              <a:t>MS-DOS </a:t>
            </a:r>
            <a:r>
              <a:rPr lang="zh-CN" altLang="en-US" dirty="0"/>
              <a:t>操作系统。 </a:t>
            </a: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132856"/>
            <a:ext cx="3843338" cy="1887836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B76107-8D77-45E3-9520-D3380A30F0C8}" type="datetime1">
              <a:rPr lang="zh-CN" altLang="en-US" smtClean="0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825500-1F66-49C1-A624-4233888184B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5279619"/>
      </p:ext>
    </p:extLst>
  </p:cSld>
  <p:clrMapOvr>
    <a:masterClrMapping/>
  </p:clrMapOvr>
  <p:transition spd="med">
    <p:check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871663" y="0"/>
            <a:ext cx="7272337" cy="114300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2.2.1  </a:t>
            </a:r>
            <a:r>
              <a:rPr lang="zh-CN" altLang="zh-CN" sz="3600" dirty="0"/>
              <a:t>鼠标和键盘的操作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1600" y="1105580"/>
            <a:ext cx="4580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l"/>
            <a:r>
              <a:rPr lang="en-US" altLang="zh-CN" dirty="0" smtClean="0"/>
              <a:t>2</a:t>
            </a:r>
            <a:r>
              <a:rPr lang="zh-CN" altLang="zh-CN" dirty="0" smtClean="0"/>
              <a:t>．</a:t>
            </a:r>
            <a:r>
              <a:rPr lang="zh-CN" altLang="en-US" dirty="0" smtClean="0"/>
              <a:t>键盘</a:t>
            </a:r>
            <a:r>
              <a:rPr lang="zh-CN" altLang="zh-CN" dirty="0" smtClean="0"/>
              <a:t>操作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7584" y="2756239"/>
            <a:ext cx="777686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/>
            </a:lvl1pPr>
          </a:lstStyle>
          <a:p>
            <a:pPr>
              <a:lnSpc>
                <a:spcPct val="100000"/>
              </a:lnSpc>
            </a:pPr>
            <a:r>
              <a:rPr lang="zh-CN" altLang="en-US" sz="2000" dirty="0" smtClean="0"/>
              <a:t>　　</a:t>
            </a:r>
            <a:r>
              <a:rPr lang="zh-CN" altLang="zh-CN" sz="2000" dirty="0" smtClean="0"/>
              <a:t>基准</a:t>
            </a:r>
            <a:r>
              <a:rPr lang="zh-CN" altLang="zh-CN" sz="2000" dirty="0"/>
              <a:t>键位是指</a:t>
            </a:r>
            <a:r>
              <a:rPr lang="en-US" altLang="zh-CN" sz="2000" dirty="0"/>
              <a:t>A</a:t>
            </a:r>
            <a:r>
              <a:rPr lang="zh-CN" altLang="zh-CN" sz="2000" dirty="0"/>
              <a:t>、</a:t>
            </a:r>
            <a:r>
              <a:rPr lang="en-US" altLang="zh-CN" sz="2000" dirty="0"/>
              <a:t>S</a:t>
            </a:r>
            <a:r>
              <a:rPr lang="zh-CN" altLang="zh-CN" sz="2000" dirty="0"/>
              <a:t>、</a:t>
            </a:r>
            <a:r>
              <a:rPr lang="en-US" altLang="zh-CN" sz="2000" dirty="0"/>
              <a:t>D</a:t>
            </a:r>
            <a:r>
              <a:rPr lang="zh-CN" altLang="zh-CN" sz="2000" dirty="0"/>
              <a:t>、</a:t>
            </a:r>
            <a:r>
              <a:rPr lang="en-US" altLang="zh-CN" sz="2000" dirty="0"/>
              <a:t>F</a:t>
            </a:r>
            <a:r>
              <a:rPr lang="zh-CN" altLang="zh-CN" sz="2000" dirty="0"/>
              <a:t>、</a:t>
            </a:r>
            <a:r>
              <a:rPr lang="en-US" altLang="zh-CN" sz="2000" dirty="0"/>
              <a:t>J</a:t>
            </a:r>
            <a:r>
              <a:rPr lang="zh-CN" altLang="zh-CN" sz="2000" dirty="0"/>
              <a:t>、</a:t>
            </a:r>
            <a:r>
              <a:rPr lang="en-US" altLang="zh-CN" sz="2000" dirty="0"/>
              <a:t>K</a:t>
            </a:r>
            <a:r>
              <a:rPr lang="zh-CN" altLang="zh-CN" sz="2000" dirty="0"/>
              <a:t>、</a:t>
            </a:r>
            <a:r>
              <a:rPr lang="en-US" altLang="zh-CN" sz="2000" dirty="0"/>
              <a:t>L</a:t>
            </a:r>
            <a:r>
              <a:rPr lang="zh-CN" altLang="zh-CN" sz="2000" dirty="0" smtClean="0"/>
              <a:t>、</a:t>
            </a:r>
            <a:r>
              <a:rPr lang="zh-CN" altLang="en-US" sz="2000" dirty="0" smtClean="0"/>
              <a:t>；</a:t>
            </a:r>
            <a:r>
              <a:rPr lang="zh-CN" altLang="zh-CN" sz="2000" dirty="0" smtClean="0"/>
              <a:t>键，</a:t>
            </a:r>
            <a:r>
              <a:rPr lang="en-US" altLang="zh-CN" sz="2000" dirty="0" smtClean="0"/>
              <a:t>F</a:t>
            </a:r>
            <a:r>
              <a:rPr lang="zh-CN" altLang="zh-CN" sz="2000" dirty="0"/>
              <a:t>和</a:t>
            </a:r>
            <a:r>
              <a:rPr lang="en-US" altLang="zh-CN" sz="2000" dirty="0"/>
              <a:t>J</a:t>
            </a:r>
            <a:r>
              <a:rPr lang="zh-CN" altLang="zh-CN" sz="2000" dirty="0"/>
              <a:t>键称为定位键，键上有一个凸起的小横杠，便于用户迅速找到这两个键位，将左右食指分别放在</a:t>
            </a:r>
            <a:r>
              <a:rPr lang="en-US" altLang="zh-CN" sz="2000" dirty="0"/>
              <a:t>F</a:t>
            </a:r>
            <a:r>
              <a:rPr lang="zh-CN" altLang="zh-CN" sz="2000" dirty="0"/>
              <a:t>和</a:t>
            </a:r>
            <a:r>
              <a:rPr lang="en-US" altLang="zh-CN" sz="2000" dirty="0"/>
              <a:t>J</a:t>
            </a:r>
            <a:r>
              <a:rPr lang="zh-CN" altLang="zh-CN" sz="2000" dirty="0"/>
              <a:t>键上，两个拇指自然放在空格键上，其余手指依次放下就能找准基准键位。</a:t>
            </a:r>
          </a:p>
        </p:txBody>
      </p:sp>
      <p:pic>
        <p:nvPicPr>
          <p:cNvPr id="26" name="Picture 2" descr="键盘图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8"/>
          <a:stretch>
            <a:fillRect/>
          </a:stretch>
        </p:blipFill>
        <p:spPr bwMode="auto">
          <a:xfrm>
            <a:off x="3914309" y="1124744"/>
            <a:ext cx="4576566" cy="139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矩形 26"/>
          <p:cNvSpPr/>
          <p:nvPr/>
        </p:nvSpPr>
        <p:spPr>
          <a:xfrm>
            <a:off x="4316505" y="1860550"/>
            <a:ext cx="834779" cy="2215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1262" y="1844824"/>
            <a:ext cx="2998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 smtClean="0"/>
              <a:t>（</a:t>
            </a:r>
            <a:r>
              <a:rPr lang="en-US" altLang="zh-CN" sz="2400" dirty="0"/>
              <a:t>2</a:t>
            </a:r>
            <a:r>
              <a:rPr lang="zh-CN" altLang="zh-CN" sz="2400" dirty="0" smtClean="0"/>
              <a:t>）</a:t>
            </a:r>
            <a:r>
              <a:rPr lang="zh-CN" altLang="en-US" sz="2400" dirty="0" smtClean="0"/>
              <a:t>键位与指法</a:t>
            </a:r>
            <a:endParaRPr lang="zh-CN" altLang="zh-CN" sz="2400" dirty="0"/>
          </a:p>
        </p:txBody>
      </p:sp>
      <p:sp>
        <p:nvSpPr>
          <p:cNvPr id="12" name="矩形 11"/>
          <p:cNvSpPr/>
          <p:nvPr/>
        </p:nvSpPr>
        <p:spPr>
          <a:xfrm>
            <a:off x="5484463" y="1856254"/>
            <a:ext cx="834779" cy="2215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050" name="Picture 2" descr="http://www.ndjsw.com/Moral/UploadFiles_9929/201006/2010061920474315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95798" y="4262107"/>
            <a:ext cx="5207069" cy="1975205"/>
          </a:xfrm>
          <a:prstGeom prst="rect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57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7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871663" y="0"/>
            <a:ext cx="7272337" cy="114300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2.2.2  </a:t>
            </a:r>
            <a:r>
              <a:rPr lang="zh-CN" altLang="zh-CN" sz="3600" dirty="0"/>
              <a:t>桌面的组成及操作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148" y="1076543"/>
            <a:ext cx="7785316" cy="113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Windows </a:t>
            </a:r>
            <a:r>
              <a:rPr lang="en-US" altLang="zh-CN" sz="2400" dirty="0"/>
              <a:t>7</a:t>
            </a:r>
            <a:r>
              <a:rPr lang="zh-CN" altLang="zh-CN" sz="2400" dirty="0" smtClean="0"/>
              <a:t>桌面</a:t>
            </a:r>
            <a:r>
              <a:rPr lang="zh-CN" altLang="en-US" sz="2400" dirty="0" smtClean="0"/>
              <a:t>组成：</a:t>
            </a:r>
            <a:r>
              <a:rPr lang="zh-CN" altLang="zh-CN" sz="2400" b="1" dirty="0" smtClean="0">
                <a:solidFill>
                  <a:srgbClr val="0070C0"/>
                </a:solidFill>
              </a:rPr>
              <a:t>桌面</a:t>
            </a:r>
            <a:r>
              <a:rPr lang="zh-CN" altLang="zh-CN" sz="2400" b="1" dirty="0">
                <a:solidFill>
                  <a:srgbClr val="0070C0"/>
                </a:solidFill>
              </a:rPr>
              <a:t>图标</a:t>
            </a:r>
            <a:r>
              <a:rPr lang="zh-CN" altLang="zh-CN" sz="2400" dirty="0"/>
              <a:t>、</a:t>
            </a:r>
            <a:r>
              <a:rPr lang="zh-CN" altLang="zh-CN" sz="2400" b="1" dirty="0" smtClean="0">
                <a:solidFill>
                  <a:srgbClr val="0070C0"/>
                </a:solidFill>
              </a:rPr>
              <a:t>开始菜单</a:t>
            </a:r>
            <a:r>
              <a:rPr lang="zh-CN" altLang="en-US" sz="2400" dirty="0" smtClean="0"/>
              <a:t>、</a:t>
            </a:r>
            <a:r>
              <a:rPr lang="zh-CN" altLang="zh-CN" sz="2400" b="1" dirty="0" smtClean="0">
                <a:solidFill>
                  <a:srgbClr val="0070C0"/>
                </a:solidFill>
              </a:rPr>
              <a:t>任务栏</a:t>
            </a:r>
            <a:endParaRPr lang="en-US" altLang="zh-CN" sz="2400" b="1" dirty="0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 smtClean="0"/>
              <a:t>也</a:t>
            </a:r>
            <a:r>
              <a:rPr lang="zh-CN" altLang="zh-CN" sz="2400" dirty="0"/>
              <a:t>可以向桌面添加小</a:t>
            </a:r>
            <a:r>
              <a:rPr lang="zh-CN" altLang="zh-CN" sz="2400" dirty="0" smtClean="0"/>
              <a:t>工具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grpSp>
        <p:nvGrpSpPr>
          <p:cNvPr id="23" name="组合 22"/>
          <p:cNvGrpSpPr/>
          <p:nvPr/>
        </p:nvGrpSpPr>
        <p:grpSpPr>
          <a:xfrm>
            <a:off x="278490" y="2564904"/>
            <a:ext cx="9118046" cy="3096344"/>
            <a:chOff x="278490" y="2564904"/>
            <a:chExt cx="9118046" cy="3096344"/>
          </a:xfrm>
        </p:grpSpPr>
        <p:pic>
          <p:nvPicPr>
            <p:cNvPr id="9218" name="图片 1"/>
            <p:cNvPicPr>
              <a:picLocks noChangeAspect="1" noChangeArrowheads="1"/>
            </p:cNvPicPr>
            <p:nvPr/>
          </p:nvPicPr>
          <p:blipFill>
            <a:blip r:embed="rId3" cstate="email">
              <a:lum brigh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6006" y="2564904"/>
              <a:ext cx="5511170" cy="3096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Line 4"/>
            <p:cNvSpPr>
              <a:spLocks noChangeShapeType="1"/>
            </p:cNvSpPr>
            <p:nvPr/>
          </p:nvSpPr>
          <p:spPr bwMode="auto">
            <a:xfrm flipV="1">
              <a:off x="7223719" y="2924941"/>
              <a:ext cx="41947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9" name="Group 5"/>
            <p:cNvGrpSpPr>
              <a:grpSpLocks/>
            </p:cNvGrpSpPr>
            <p:nvPr/>
          </p:nvGrpSpPr>
          <p:grpSpPr bwMode="auto">
            <a:xfrm>
              <a:off x="5312229" y="5297714"/>
              <a:ext cx="2318072" cy="219517"/>
              <a:chOff x="6647" y="11151"/>
              <a:chExt cx="1984" cy="237"/>
            </a:xfrm>
          </p:grpSpPr>
          <p:sp>
            <p:nvSpPr>
              <p:cNvPr id="10" name="Line 6"/>
              <p:cNvSpPr>
                <a:spLocks noChangeShapeType="1"/>
              </p:cNvSpPr>
              <p:nvPr/>
            </p:nvSpPr>
            <p:spPr bwMode="auto">
              <a:xfrm flipH="1">
                <a:off x="6647" y="11151"/>
                <a:ext cx="285" cy="2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Line 7"/>
              <p:cNvSpPr>
                <a:spLocks noChangeShapeType="1"/>
              </p:cNvSpPr>
              <p:nvPr/>
            </p:nvSpPr>
            <p:spPr bwMode="auto">
              <a:xfrm flipV="1">
                <a:off x="6932" y="11151"/>
                <a:ext cx="169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3" name="Group 9"/>
            <p:cNvGrpSpPr>
              <a:grpSpLocks/>
            </p:cNvGrpSpPr>
            <p:nvPr/>
          </p:nvGrpSpPr>
          <p:grpSpPr bwMode="auto">
            <a:xfrm>
              <a:off x="1560465" y="5272742"/>
              <a:ext cx="419247" cy="203200"/>
              <a:chOff x="2385" y="6200"/>
              <a:chExt cx="334" cy="149"/>
            </a:xfrm>
          </p:grpSpPr>
          <p:sp>
            <p:nvSpPr>
              <p:cNvPr id="14" name="Line 10"/>
              <p:cNvSpPr>
                <a:spLocks noChangeShapeType="1"/>
              </p:cNvSpPr>
              <p:nvPr/>
            </p:nvSpPr>
            <p:spPr bwMode="auto">
              <a:xfrm flipH="1">
                <a:off x="2385" y="6200"/>
                <a:ext cx="17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2567" y="6200"/>
                <a:ext cx="152" cy="1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Line 4"/>
            <p:cNvSpPr>
              <a:spLocks noChangeShapeType="1"/>
            </p:cNvSpPr>
            <p:nvPr/>
          </p:nvSpPr>
          <p:spPr bwMode="auto">
            <a:xfrm flipV="1">
              <a:off x="6734629" y="3730171"/>
              <a:ext cx="9434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Line 4"/>
            <p:cNvSpPr>
              <a:spLocks noChangeShapeType="1"/>
            </p:cNvSpPr>
            <p:nvPr/>
          </p:nvSpPr>
          <p:spPr bwMode="auto">
            <a:xfrm flipV="1">
              <a:off x="1488457" y="3473226"/>
              <a:ext cx="4320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278490" y="3329211"/>
              <a:ext cx="1197166" cy="459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桌面图标</a:t>
              </a:r>
              <a:endParaRPr kumimoji="0" 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9" name="Text Box 13"/>
            <p:cNvSpPr txBox="1">
              <a:spLocks noChangeArrowheads="1"/>
            </p:cNvSpPr>
            <p:nvPr/>
          </p:nvSpPr>
          <p:spPr bwMode="auto">
            <a:xfrm>
              <a:off x="447530" y="5157192"/>
              <a:ext cx="1100134" cy="476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R="0" lvl="0" indent="0" algn="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b="0" i="0" u="none" strike="noStrike" cap="none" normalizeH="0" baseline="0">
                  <a:ln>
                    <a:noFill/>
                  </a:ln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defRPr>
              </a:lvl1pPr>
            </a:lstStyle>
            <a:p>
              <a:r>
                <a:rPr lang="zh-CN" altLang="en-US" dirty="0"/>
                <a:t>开始按钮</a:t>
              </a:r>
              <a:endParaRPr lang="zh-CN" dirty="0"/>
            </a:p>
          </p:txBody>
        </p:sp>
        <p:sp>
          <p:nvSpPr>
            <p:cNvPr id="20" name="Text Box 14"/>
            <p:cNvSpPr txBox="1">
              <a:spLocks noChangeArrowheads="1"/>
            </p:cNvSpPr>
            <p:nvPr/>
          </p:nvSpPr>
          <p:spPr bwMode="auto">
            <a:xfrm>
              <a:off x="7734110" y="2812666"/>
              <a:ext cx="1662426" cy="472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R="0" lvl="0" indent="0" algn="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b="0" i="0" u="none" strike="noStrike" cap="none" normalizeH="0" baseline="0">
                  <a:ln>
                    <a:noFill/>
                  </a:ln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defRPr>
              </a:lvl1pPr>
            </a:lstStyle>
            <a:p>
              <a:pPr algn="l"/>
              <a:r>
                <a:rPr lang="zh-CN" altLang="en-US" dirty="0"/>
                <a:t>桌面小工具</a:t>
              </a:r>
              <a:endParaRPr lang="zh-CN" dirty="0"/>
            </a:p>
          </p:txBody>
        </p:sp>
        <p:sp>
          <p:nvSpPr>
            <p:cNvPr id="21" name="Text Box 15"/>
            <p:cNvSpPr txBox="1">
              <a:spLocks noChangeArrowheads="1"/>
            </p:cNvSpPr>
            <p:nvPr/>
          </p:nvSpPr>
          <p:spPr bwMode="auto">
            <a:xfrm>
              <a:off x="7740352" y="3600462"/>
              <a:ext cx="1466847" cy="476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R="0" lvl="0" indent="0" algn="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b="0" i="0" u="none" strike="noStrike" cap="none" normalizeH="0" baseline="0">
                  <a:ln>
                    <a:noFill/>
                  </a:ln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defRPr>
              </a:lvl1pPr>
            </a:lstStyle>
            <a:p>
              <a:pPr algn="l"/>
              <a:r>
                <a:rPr lang="zh-CN" altLang="en-US" dirty="0"/>
                <a:t>桌面背景</a:t>
              </a:r>
              <a:endParaRPr lang="zh-CN" dirty="0"/>
            </a:p>
          </p:txBody>
        </p:sp>
        <p:sp>
          <p:nvSpPr>
            <p:cNvPr id="22" name="Text Box 16"/>
            <p:cNvSpPr txBox="1">
              <a:spLocks noChangeArrowheads="1"/>
            </p:cNvSpPr>
            <p:nvPr/>
          </p:nvSpPr>
          <p:spPr bwMode="auto">
            <a:xfrm>
              <a:off x="7740352" y="5184635"/>
              <a:ext cx="1344611" cy="476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R="0" lvl="0" indent="0" algn="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b="0" i="0" u="none" strike="noStrike" cap="none" normalizeH="0" baseline="0">
                  <a:ln>
                    <a:noFill/>
                  </a:ln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defRPr>
              </a:lvl1pPr>
            </a:lstStyle>
            <a:p>
              <a:pPr algn="l"/>
              <a:r>
                <a:rPr lang="zh-CN" altLang="en-US"/>
                <a:t>任务栏</a:t>
              </a:r>
              <a:endParaRPr lang="zh-CN"/>
            </a:p>
          </p:txBody>
        </p:sp>
      </p:grpSp>
    </p:spTree>
    <p:extLst>
      <p:ext uri="{BB962C8B-B14F-4D97-AF65-F5344CB8AC3E}">
        <p14:creationId xmlns:p14="http://schemas.microsoft.com/office/powerpoint/2010/main" val="16501068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871663" y="0"/>
            <a:ext cx="7272337" cy="114300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2.2.2  </a:t>
            </a:r>
            <a:r>
              <a:rPr lang="zh-CN" altLang="zh-CN" sz="3600" dirty="0"/>
              <a:t>桌面的组成及操作</a:t>
            </a:r>
          </a:p>
        </p:txBody>
      </p:sp>
      <p:pic>
        <p:nvPicPr>
          <p:cNvPr id="10242" name="图片 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664" y="1425389"/>
            <a:ext cx="3709112" cy="494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3148" y="1033572"/>
            <a:ext cx="6849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</a:t>
            </a:r>
            <a:r>
              <a:rPr lang="zh-CN" altLang="zh-CN" sz="2800" dirty="0"/>
              <a:t>．“开始”菜单</a:t>
            </a:r>
            <a:endParaRPr lang="zh-CN" altLang="en-US" sz="2800" dirty="0"/>
          </a:p>
        </p:txBody>
      </p:sp>
      <p:grpSp>
        <p:nvGrpSpPr>
          <p:cNvPr id="25" name="组合 24"/>
          <p:cNvGrpSpPr/>
          <p:nvPr/>
        </p:nvGrpSpPr>
        <p:grpSpPr>
          <a:xfrm>
            <a:off x="682080" y="1700808"/>
            <a:ext cx="1668214" cy="1433905"/>
            <a:chOff x="682080" y="1700808"/>
            <a:chExt cx="1668214" cy="1433905"/>
          </a:xfrm>
        </p:grpSpPr>
        <p:sp>
          <p:nvSpPr>
            <p:cNvPr id="10" name="AutoShape 3"/>
            <p:cNvSpPr>
              <a:spLocks/>
            </p:cNvSpPr>
            <p:nvPr/>
          </p:nvSpPr>
          <p:spPr bwMode="auto">
            <a:xfrm flipH="1">
              <a:off x="2267744" y="1700808"/>
              <a:ext cx="82550" cy="1433905"/>
            </a:xfrm>
            <a:prstGeom prst="rightBrace">
              <a:avLst>
                <a:gd name="adj1" fmla="val 107645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Text Box 7"/>
            <p:cNvSpPr txBox="1">
              <a:spLocks noChangeArrowheads="1"/>
            </p:cNvSpPr>
            <p:nvPr/>
          </p:nvSpPr>
          <p:spPr bwMode="auto">
            <a:xfrm>
              <a:off x="682080" y="2328066"/>
              <a:ext cx="1513656" cy="452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固定程序列表</a:t>
              </a:r>
              <a:endParaRPr kumimoji="0" 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82080" y="3219231"/>
            <a:ext cx="1668214" cy="1937961"/>
            <a:chOff x="682080" y="3219231"/>
            <a:chExt cx="1668214" cy="1937961"/>
          </a:xfrm>
        </p:grpSpPr>
        <p:sp>
          <p:nvSpPr>
            <p:cNvPr id="11" name="AutoShape 3"/>
            <p:cNvSpPr>
              <a:spLocks/>
            </p:cNvSpPr>
            <p:nvPr/>
          </p:nvSpPr>
          <p:spPr bwMode="auto">
            <a:xfrm flipH="1">
              <a:off x="2267744" y="3219231"/>
              <a:ext cx="82550" cy="1937961"/>
            </a:xfrm>
            <a:prstGeom prst="rightBrace">
              <a:avLst>
                <a:gd name="adj1" fmla="val 107645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Text Box 8"/>
            <p:cNvSpPr txBox="1">
              <a:spLocks noChangeArrowheads="1"/>
            </p:cNvSpPr>
            <p:nvPr/>
          </p:nvSpPr>
          <p:spPr bwMode="auto">
            <a:xfrm>
              <a:off x="682080" y="4098517"/>
              <a:ext cx="1513656" cy="452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常用程序列表</a:t>
              </a:r>
              <a:endParaRPr kumimoji="0" 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4563" y="5262238"/>
            <a:ext cx="2645229" cy="452862"/>
            <a:chOff x="54563" y="5262238"/>
            <a:chExt cx="2645229" cy="452862"/>
          </a:xfrm>
        </p:grpSpPr>
        <p:cxnSp>
          <p:nvCxnSpPr>
            <p:cNvPr id="12" name="直接连接符 11"/>
            <p:cNvCxnSpPr/>
            <p:nvPr/>
          </p:nvCxnSpPr>
          <p:spPr>
            <a:xfrm flipV="1">
              <a:off x="2202251" y="5351930"/>
              <a:ext cx="497541" cy="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 Box 9"/>
            <p:cNvSpPr txBox="1">
              <a:spLocks noChangeArrowheads="1"/>
            </p:cNvSpPr>
            <p:nvPr/>
          </p:nvSpPr>
          <p:spPr bwMode="auto">
            <a:xfrm>
              <a:off x="54563" y="5262238"/>
              <a:ext cx="2069165" cy="452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cs typeface="宋体" pitchFamily="2" charset="-122"/>
                </a:rPr>
                <a:t>“</a:t>
              </a:r>
              <a:r>
                <a:rPr kumimoji="0" lang="zh-CN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cs typeface="宋体" pitchFamily="2" charset="-122"/>
                </a:rPr>
                <a:t>所有程序”</a:t>
              </a:r>
              <a:r>
                <a:rPr kumimoji="0" lang="zh-CN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按钮</a:t>
              </a:r>
              <a:endParaRPr kumimoji="0" 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164644" y="5625876"/>
            <a:ext cx="1542080" cy="452862"/>
            <a:chOff x="1164644" y="5625876"/>
            <a:chExt cx="1542080" cy="452862"/>
          </a:xfrm>
        </p:grpSpPr>
        <p:cxnSp>
          <p:nvCxnSpPr>
            <p:cNvPr id="18" name="直接连接符 17"/>
            <p:cNvCxnSpPr/>
            <p:nvPr/>
          </p:nvCxnSpPr>
          <p:spPr>
            <a:xfrm flipV="1">
              <a:off x="2209183" y="5715034"/>
              <a:ext cx="497541" cy="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 Box 10"/>
            <p:cNvSpPr txBox="1">
              <a:spLocks noChangeArrowheads="1"/>
            </p:cNvSpPr>
            <p:nvPr/>
          </p:nvSpPr>
          <p:spPr bwMode="auto">
            <a:xfrm>
              <a:off x="1164644" y="5625876"/>
              <a:ext cx="959084" cy="452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搜索框</a:t>
              </a:r>
              <a:endParaRPr kumimoji="0" 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444208" y="2145366"/>
            <a:ext cx="1944216" cy="3011826"/>
            <a:chOff x="6444208" y="2145366"/>
            <a:chExt cx="1944216" cy="3011826"/>
          </a:xfrm>
        </p:grpSpPr>
        <p:sp>
          <p:nvSpPr>
            <p:cNvPr id="4" name="AutoShape 3"/>
            <p:cNvSpPr>
              <a:spLocks/>
            </p:cNvSpPr>
            <p:nvPr/>
          </p:nvSpPr>
          <p:spPr bwMode="auto">
            <a:xfrm>
              <a:off x="6444208" y="2145366"/>
              <a:ext cx="82550" cy="3011826"/>
            </a:xfrm>
            <a:prstGeom prst="rightBrace">
              <a:avLst>
                <a:gd name="adj1" fmla="val 107645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Text Box 11"/>
            <p:cNvSpPr txBox="1">
              <a:spLocks noChangeArrowheads="1"/>
            </p:cNvSpPr>
            <p:nvPr/>
          </p:nvSpPr>
          <p:spPr bwMode="auto">
            <a:xfrm>
              <a:off x="6660232" y="3573016"/>
              <a:ext cx="1728192" cy="334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启动菜单列表</a:t>
              </a:r>
              <a:endParaRPr kumimoji="0" 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421869" y="5445224"/>
            <a:ext cx="2750531" cy="334466"/>
            <a:chOff x="5421869" y="5445224"/>
            <a:chExt cx="2750531" cy="334466"/>
          </a:xfrm>
        </p:grpSpPr>
        <p:grpSp>
          <p:nvGrpSpPr>
            <p:cNvPr id="17" name="Group 4"/>
            <p:cNvGrpSpPr>
              <a:grpSpLocks/>
            </p:cNvGrpSpPr>
            <p:nvPr/>
          </p:nvGrpSpPr>
          <p:grpSpPr bwMode="auto">
            <a:xfrm>
              <a:off x="5421869" y="5535275"/>
              <a:ext cx="1094347" cy="125973"/>
              <a:chOff x="7023" y="7956"/>
              <a:chExt cx="1048" cy="99"/>
            </a:xfrm>
          </p:grpSpPr>
          <p:cxnSp>
            <p:nvCxnSpPr>
              <p:cNvPr id="10245" name="AutoShape 5"/>
              <p:cNvCxnSpPr>
                <a:cxnSpLocks noChangeShapeType="1"/>
              </p:cNvCxnSpPr>
              <p:nvPr/>
            </p:nvCxnSpPr>
            <p:spPr bwMode="auto">
              <a:xfrm flipV="1">
                <a:off x="7023" y="7957"/>
                <a:ext cx="84" cy="98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246" name="AutoShape 6"/>
              <p:cNvCxnSpPr>
                <a:cxnSpLocks noChangeShapeType="1"/>
              </p:cNvCxnSpPr>
              <p:nvPr/>
            </p:nvCxnSpPr>
            <p:spPr bwMode="auto">
              <a:xfrm>
                <a:off x="7107" y="7956"/>
                <a:ext cx="964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4" name="Text Box 12"/>
            <p:cNvSpPr txBox="1">
              <a:spLocks noChangeArrowheads="1"/>
            </p:cNvSpPr>
            <p:nvPr/>
          </p:nvSpPr>
          <p:spPr bwMode="auto">
            <a:xfrm>
              <a:off x="6691671" y="5445224"/>
              <a:ext cx="1480729" cy="334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关机按钮</a:t>
              </a:r>
              <a:endParaRPr kumimoji="0" 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54784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en-US" dirty="0" smtClean="0">
              <a:solidFill>
                <a:srgbClr val="002060"/>
              </a:solidFill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10243" name="内容占位符 1"/>
          <p:cNvSpPr>
            <a:spLocks noGrp="1"/>
          </p:cNvSpPr>
          <p:nvPr>
            <p:ph idx="1"/>
          </p:nvPr>
        </p:nvSpPr>
        <p:spPr>
          <a:xfrm>
            <a:off x="1042988" y="1844675"/>
            <a:ext cx="7839075" cy="4392613"/>
          </a:xfrm>
        </p:spPr>
        <p:txBody>
          <a:bodyPr/>
          <a:lstStyle/>
          <a:p>
            <a:r>
              <a:rPr lang="zh-CN" altLang="en-US" sz="3600" smtClean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个性化设置</a:t>
            </a:r>
            <a:endParaRPr lang="en-US" altLang="zh-CN" sz="3600" smtClean="0">
              <a:solidFill>
                <a:srgbClr val="FF0000"/>
              </a:solidFill>
            </a:endParaRPr>
          </a:p>
          <a:p>
            <a:r>
              <a:rPr lang="zh-CN" altLang="en-US" sz="2800" smtClean="0"/>
              <a:t>在桌面上，单击右键</a:t>
            </a:r>
            <a:r>
              <a:rPr lang="en-US" altLang="zh-CN" sz="2800" smtClean="0">
                <a:sym typeface="Wingdings" pitchFamily="2" charset="2"/>
              </a:rPr>
              <a:t></a:t>
            </a:r>
            <a:r>
              <a:rPr lang="zh-CN" altLang="en-US" sz="2800" smtClean="0">
                <a:sym typeface="Wingdings" pitchFamily="2" charset="2"/>
              </a:rPr>
              <a:t>个性化</a:t>
            </a:r>
            <a:endParaRPr lang="zh-CN" altLang="en-US" sz="2800" smtClean="0"/>
          </a:p>
        </p:txBody>
      </p:sp>
      <p:sp>
        <p:nvSpPr>
          <p:cNvPr id="92162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fld id="{B0901754-7984-409A-98A9-FBEEDD8A0D6A}" type="slidenum">
              <a:rPr lang="en-US" altLang="zh-CN" smtClean="0">
                <a:solidFill>
                  <a:schemeClr val="bg1"/>
                </a:solidFill>
              </a:rPr>
              <a:pPr eaLnBrk="1" hangingPunct="1">
                <a:defRPr/>
              </a:pPr>
              <a:t>33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8" name="Picture 9"/>
          <p:cNvSpPr>
            <a:spLocks noChangeAspect="1" noChangeArrowheads="1"/>
          </p:cNvSpPr>
          <p:nvPr/>
        </p:nvSpPr>
        <p:spPr bwMode="auto">
          <a:xfrm>
            <a:off x="3132138" y="3429000"/>
            <a:ext cx="3590925" cy="2514600"/>
          </a:xfrm>
          <a:prstGeom prst="rect">
            <a:avLst/>
          </a:prstGeom>
          <a:noFill/>
          <a:ln>
            <a:noFill/>
          </a:ln>
          <a:effectLst>
            <a:outerShdw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079500" y="0"/>
            <a:ext cx="80645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z="3600" dirty="0"/>
              <a:t>2.4.2  </a:t>
            </a:r>
            <a:r>
              <a:rPr lang="zh-CN" altLang="zh-CN" sz="3600" dirty="0"/>
              <a:t>设置桌面外观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899592" y="1033572"/>
            <a:ext cx="6849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．设置桌面背景</a:t>
            </a:r>
          </a:p>
        </p:txBody>
      </p:sp>
      <p:sp>
        <p:nvSpPr>
          <p:cNvPr id="53" name="矩形 52"/>
          <p:cNvSpPr/>
          <p:nvPr/>
        </p:nvSpPr>
        <p:spPr>
          <a:xfrm>
            <a:off x="971600" y="1556792"/>
            <a:ext cx="7632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1）</a:t>
            </a:r>
            <a:r>
              <a:rPr lang="zh-CN" altLang="zh-CN" sz="2000" dirty="0" smtClean="0">
                <a:latin typeface="+mn-ea"/>
              </a:rPr>
              <a:t>右</a:t>
            </a:r>
            <a:r>
              <a:rPr lang="zh-CN" altLang="zh-CN" sz="2000" dirty="0">
                <a:latin typeface="+mn-ea"/>
              </a:rPr>
              <a:t>击桌面</a:t>
            </a:r>
            <a:r>
              <a:rPr lang="zh-CN" altLang="zh-CN" sz="2000" dirty="0" smtClean="0">
                <a:latin typeface="+mn-ea"/>
              </a:rPr>
              <a:t>空白处</a:t>
            </a:r>
            <a:r>
              <a:rPr lang="en-US" altLang="zh-CN" sz="2000" dirty="0" smtClean="0">
                <a:latin typeface="+mn-ea"/>
              </a:rPr>
              <a:t>→</a:t>
            </a:r>
            <a:r>
              <a:rPr lang="zh-CN" altLang="zh-CN" sz="2000" dirty="0" smtClean="0">
                <a:latin typeface="+mn-ea"/>
              </a:rPr>
              <a:t>弹</a:t>
            </a:r>
            <a:r>
              <a:rPr lang="zh-CN" altLang="zh-CN" sz="2000" dirty="0">
                <a:latin typeface="+mn-ea"/>
              </a:rPr>
              <a:t>出桌面快捷</a:t>
            </a:r>
            <a:r>
              <a:rPr lang="zh-CN" altLang="zh-CN" sz="2000" dirty="0" smtClean="0">
                <a:latin typeface="+mn-ea"/>
              </a:rPr>
              <a:t>菜单</a:t>
            </a:r>
            <a:r>
              <a:rPr lang="zh-CN" altLang="en-US" sz="2000" dirty="0" smtClean="0">
                <a:latin typeface="+mn-ea"/>
              </a:rPr>
              <a:t>（如左图）。</a:t>
            </a:r>
            <a:endParaRPr lang="en-US" altLang="zh-CN" sz="2000" dirty="0" smtClean="0">
              <a:latin typeface="+mn-ea"/>
            </a:endParaRPr>
          </a:p>
          <a:p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2）</a:t>
            </a:r>
            <a:r>
              <a:rPr lang="zh-CN" altLang="zh-CN" sz="2000" dirty="0" smtClean="0">
                <a:latin typeface="+mn-ea"/>
              </a:rPr>
              <a:t>“个性化”命令</a:t>
            </a:r>
            <a:r>
              <a:rPr lang="en-US" altLang="zh-CN" sz="2000" dirty="0" smtClean="0">
                <a:latin typeface="+mn-ea"/>
              </a:rPr>
              <a:t>→</a:t>
            </a:r>
            <a:r>
              <a:rPr lang="zh-CN" altLang="zh-CN" sz="2000" dirty="0" smtClean="0">
                <a:latin typeface="+mn-ea"/>
              </a:rPr>
              <a:t>打开</a:t>
            </a:r>
            <a:r>
              <a:rPr lang="zh-CN" altLang="zh-CN" sz="2000" dirty="0">
                <a:latin typeface="+mn-ea"/>
              </a:rPr>
              <a:t>“个性化”</a:t>
            </a:r>
            <a:r>
              <a:rPr lang="zh-CN" altLang="zh-CN" sz="2000" dirty="0" smtClean="0">
                <a:latin typeface="+mn-ea"/>
              </a:rPr>
              <a:t>窗口</a:t>
            </a:r>
            <a:r>
              <a:rPr lang="zh-CN" altLang="en-US" sz="2000" dirty="0">
                <a:latin typeface="+mn-ea"/>
              </a:rPr>
              <a:t>（如右图</a:t>
            </a:r>
            <a:r>
              <a:rPr lang="zh-CN" altLang="en-US" sz="2000" dirty="0" smtClean="0">
                <a:latin typeface="+mn-ea"/>
              </a:rPr>
              <a:t>）。 </a:t>
            </a:r>
            <a:endParaRPr lang="en-US" altLang="zh-CN" sz="2000" dirty="0" smtClean="0">
              <a:latin typeface="+mn-ea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068043" y="3140968"/>
            <a:ext cx="2026976" cy="2987007"/>
            <a:chOff x="467544" y="2636912"/>
            <a:chExt cx="2627475" cy="3682508"/>
          </a:xfrm>
        </p:grpSpPr>
        <p:pic>
          <p:nvPicPr>
            <p:cNvPr id="27654" name="图片 1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2636912"/>
              <a:ext cx="2627475" cy="368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椭圆 58"/>
            <p:cNvSpPr/>
            <p:nvPr/>
          </p:nvSpPr>
          <p:spPr>
            <a:xfrm>
              <a:off x="787243" y="5890719"/>
              <a:ext cx="1152128" cy="37561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203848" y="2591325"/>
            <a:ext cx="5432152" cy="3794961"/>
            <a:chOff x="4324198" y="2591325"/>
            <a:chExt cx="5509452" cy="3876346"/>
          </a:xfrm>
        </p:grpSpPr>
        <p:pic>
          <p:nvPicPr>
            <p:cNvPr id="2051" name="图片 2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198" y="2591325"/>
              <a:ext cx="5509452" cy="3876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椭圆 15"/>
            <p:cNvSpPr/>
            <p:nvPr/>
          </p:nvSpPr>
          <p:spPr>
            <a:xfrm>
              <a:off x="5843426" y="5975640"/>
              <a:ext cx="888814" cy="30467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66615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079500" y="0"/>
            <a:ext cx="80645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z="3600" dirty="0"/>
              <a:t>2.4.2  </a:t>
            </a:r>
            <a:r>
              <a:rPr lang="zh-CN" altLang="zh-CN" sz="3600" dirty="0"/>
              <a:t>设置桌面外观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899592" y="1033572"/>
            <a:ext cx="6849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en-US" altLang="zh-CN" dirty="0"/>
              <a:t>1</a:t>
            </a:r>
            <a:r>
              <a:rPr lang="zh-CN" altLang="zh-CN" dirty="0"/>
              <a:t>．设置桌面背景</a:t>
            </a:r>
          </a:p>
        </p:txBody>
      </p:sp>
      <p:sp>
        <p:nvSpPr>
          <p:cNvPr id="17" name="矩形 16"/>
          <p:cNvSpPr/>
          <p:nvPr/>
        </p:nvSpPr>
        <p:spPr>
          <a:xfrm>
            <a:off x="971600" y="1556792"/>
            <a:ext cx="76328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1）</a:t>
            </a:r>
            <a:r>
              <a:rPr lang="zh-CN" altLang="zh-CN" sz="2000" dirty="0" smtClean="0">
                <a:latin typeface="+mn-ea"/>
              </a:rPr>
              <a:t>右</a:t>
            </a:r>
            <a:r>
              <a:rPr lang="zh-CN" altLang="zh-CN" sz="2000" dirty="0">
                <a:latin typeface="+mn-ea"/>
              </a:rPr>
              <a:t>击桌面</a:t>
            </a:r>
            <a:r>
              <a:rPr lang="zh-CN" altLang="zh-CN" sz="2000" dirty="0" smtClean="0">
                <a:latin typeface="+mn-ea"/>
              </a:rPr>
              <a:t>空白处</a:t>
            </a:r>
            <a:r>
              <a:rPr lang="en-US" altLang="zh-CN" sz="2000" dirty="0" smtClean="0">
                <a:latin typeface="+mn-ea"/>
              </a:rPr>
              <a:t>→</a:t>
            </a:r>
            <a:r>
              <a:rPr lang="zh-CN" altLang="zh-CN" sz="2000" dirty="0" smtClean="0">
                <a:latin typeface="+mn-ea"/>
              </a:rPr>
              <a:t>弹</a:t>
            </a:r>
            <a:r>
              <a:rPr lang="zh-CN" altLang="zh-CN" sz="2000" dirty="0">
                <a:latin typeface="+mn-ea"/>
              </a:rPr>
              <a:t>出桌面快捷</a:t>
            </a:r>
            <a:r>
              <a:rPr lang="zh-CN" altLang="zh-CN" sz="2000" dirty="0" smtClean="0">
                <a:latin typeface="+mn-ea"/>
              </a:rPr>
              <a:t>菜单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2）</a:t>
            </a:r>
            <a:r>
              <a:rPr lang="zh-CN" altLang="zh-CN" sz="2000" dirty="0" smtClean="0">
                <a:latin typeface="+mn-ea"/>
              </a:rPr>
              <a:t>“个性化”命令</a:t>
            </a:r>
            <a:r>
              <a:rPr lang="en-US" altLang="zh-CN" sz="2000" dirty="0" smtClean="0">
                <a:latin typeface="+mn-ea"/>
              </a:rPr>
              <a:t>→</a:t>
            </a:r>
            <a:r>
              <a:rPr lang="zh-CN" altLang="zh-CN" sz="2000" dirty="0" smtClean="0">
                <a:latin typeface="+mn-ea"/>
              </a:rPr>
              <a:t>打开</a:t>
            </a:r>
            <a:r>
              <a:rPr lang="zh-CN" altLang="zh-CN" sz="2000" dirty="0">
                <a:latin typeface="+mn-ea"/>
              </a:rPr>
              <a:t>“个性化”</a:t>
            </a:r>
            <a:r>
              <a:rPr lang="zh-CN" altLang="zh-CN" sz="2000" dirty="0" smtClean="0">
                <a:latin typeface="+mn-ea"/>
              </a:rPr>
              <a:t>窗口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3）</a:t>
            </a:r>
            <a:r>
              <a:rPr lang="zh-CN" altLang="zh-CN" sz="2000" dirty="0" smtClean="0">
                <a:latin typeface="+mn-ea"/>
              </a:rPr>
              <a:t>“桌面背景”链接</a:t>
            </a:r>
            <a:r>
              <a:rPr lang="en-US" altLang="zh-CN" sz="2000" dirty="0" smtClean="0">
                <a:latin typeface="+mn-ea"/>
              </a:rPr>
              <a:t>→</a:t>
            </a:r>
            <a:r>
              <a:rPr lang="zh-CN" altLang="zh-CN" sz="2000" dirty="0" smtClean="0">
                <a:latin typeface="+mn-ea"/>
              </a:rPr>
              <a:t>切换到</a:t>
            </a:r>
            <a:r>
              <a:rPr lang="zh-CN" altLang="zh-CN" sz="2000" dirty="0">
                <a:latin typeface="+mn-ea"/>
              </a:rPr>
              <a:t>“桌面背景”</a:t>
            </a:r>
            <a:r>
              <a:rPr lang="zh-CN" altLang="zh-CN" sz="2000" dirty="0" smtClean="0">
                <a:latin typeface="+mn-ea"/>
              </a:rPr>
              <a:t>窗口</a:t>
            </a:r>
            <a:r>
              <a:rPr lang="zh-CN" altLang="en-US" sz="2000" dirty="0" smtClean="0">
                <a:latin typeface="+mn-ea"/>
              </a:rPr>
              <a:t>（如下图）。</a:t>
            </a:r>
            <a:endParaRPr lang="zh-CN" altLang="zh-CN" sz="2000" dirty="0"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979712" y="2636912"/>
            <a:ext cx="5485272" cy="3923861"/>
            <a:chOff x="4919376" y="2572455"/>
            <a:chExt cx="5275263" cy="3711575"/>
          </a:xfrm>
        </p:grpSpPr>
        <p:pic>
          <p:nvPicPr>
            <p:cNvPr id="8194" name="图片 4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9376" y="2572455"/>
              <a:ext cx="5275263" cy="371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6"/>
            <p:cNvSpPr>
              <a:spLocks noChangeArrowheads="1"/>
            </p:cNvSpPr>
            <p:nvPr/>
          </p:nvSpPr>
          <p:spPr bwMode="auto">
            <a:xfrm>
              <a:off x="6679431" y="5690276"/>
              <a:ext cx="1755154" cy="160218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20" name="直接箭头连接符 19"/>
          <p:cNvCxnSpPr/>
          <p:nvPr/>
        </p:nvCxnSpPr>
        <p:spPr>
          <a:xfrm flipH="1">
            <a:off x="4356165" y="3501008"/>
            <a:ext cx="220476" cy="236339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6372200" y="3933056"/>
            <a:ext cx="220476" cy="236339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8712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079500" y="0"/>
            <a:ext cx="80645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z="3600" dirty="0"/>
              <a:t>2.4.2  </a:t>
            </a:r>
            <a:r>
              <a:rPr lang="zh-CN" altLang="zh-CN" sz="3600" dirty="0"/>
              <a:t>设置桌面外观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899592" y="1033572"/>
            <a:ext cx="6849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en-US" altLang="zh-CN" dirty="0" smtClean="0"/>
              <a:t>2</a:t>
            </a:r>
            <a:r>
              <a:rPr lang="zh-CN" altLang="zh-CN" dirty="0" smtClean="0"/>
              <a:t>．</a:t>
            </a:r>
            <a:r>
              <a:rPr lang="zh-CN" altLang="zh-CN" dirty="0"/>
              <a:t>设置屏幕保护程序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49942" y="2583543"/>
            <a:ext cx="5305737" cy="3802743"/>
            <a:chOff x="4324198" y="2591325"/>
            <a:chExt cx="5509452" cy="3876346"/>
          </a:xfrm>
        </p:grpSpPr>
        <p:pic>
          <p:nvPicPr>
            <p:cNvPr id="9" name="图片 2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198" y="2591325"/>
              <a:ext cx="5509452" cy="3876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椭圆 9"/>
            <p:cNvSpPr/>
            <p:nvPr/>
          </p:nvSpPr>
          <p:spPr>
            <a:xfrm>
              <a:off x="8757345" y="5975640"/>
              <a:ext cx="888814" cy="30467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971600" y="1556792"/>
            <a:ext cx="8172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1）</a:t>
            </a:r>
            <a:r>
              <a:rPr lang="zh-CN" altLang="zh-CN" sz="2000" dirty="0" smtClean="0">
                <a:latin typeface="+mn-ea"/>
              </a:rPr>
              <a:t>右</a:t>
            </a:r>
            <a:r>
              <a:rPr lang="zh-CN" altLang="zh-CN" sz="2000" dirty="0">
                <a:latin typeface="+mn-ea"/>
              </a:rPr>
              <a:t>击桌面</a:t>
            </a:r>
            <a:r>
              <a:rPr lang="zh-CN" altLang="zh-CN" sz="2000" dirty="0" smtClean="0">
                <a:latin typeface="+mn-ea"/>
              </a:rPr>
              <a:t>空白处</a:t>
            </a:r>
            <a:r>
              <a:rPr lang="en-US" altLang="zh-CN" sz="2000" dirty="0" smtClean="0">
                <a:latin typeface="+mn-ea"/>
              </a:rPr>
              <a:t>→</a:t>
            </a:r>
            <a:r>
              <a:rPr lang="zh-CN" altLang="zh-CN" sz="2000" dirty="0" smtClean="0">
                <a:latin typeface="+mn-ea"/>
              </a:rPr>
              <a:t>“个性化”</a:t>
            </a:r>
            <a:r>
              <a:rPr lang="en-US" altLang="zh-CN" sz="2000" dirty="0" smtClean="0">
                <a:latin typeface="+mn-ea"/>
              </a:rPr>
              <a:t>→</a:t>
            </a:r>
            <a:r>
              <a:rPr lang="zh-CN" altLang="zh-CN" sz="2000" dirty="0" smtClean="0">
                <a:latin typeface="+mn-ea"/>
              </a:rPr>
              <a:t>打开</a:t>
            </a:r>
            <a:r>
              <a:rPr lang="zh-CN" altLang="zh-CN" sz="2000" dirty="0">
                <a:latin typeface="+mn-ea"/>
              </a:rPr>
              <a:t>“个性化”</a:t>
            </a:r>
            <a:r>
              <a:rPr lang="zh-CN" altLang="zh-CN" sz="2000" dirty="0" smtClean="0">
                <a:latin typeface="+mn-ea"/>
              </a:rPr>
              <a:t>窗口</a:t>
            </a:r>
            <a:r>
              <a:rPr lang="zh-CN" altLang="en-US" sz="2000" dirty="0">
                <a:latin typeface="+mn-ea"/>
              </a:rPr>
              <a:t>（如左图</a:t>
            </a:r>
            <a:r>
              <a:rPr lang="zh-CN" altLang="en-US" sz="2000" dirty="0" smtClean="0">
                <a:latin typeface="+mn-ea"/>
              </a:rPr>
              <a:t>）。</a:t>
            </a:r>
            <a:endParaRPr lang="en-US" altLang="zh-CN" sz="2000" dirty="0" smtClean="0">
              <a:latin typeface="+mn-ea"/>
            </a:endParaRPr>
          </a:p>
          <a:p>
            <a:pPr>
              <a:spcAft>
                <a:spcPts val="1200"/>
              </a:spcAft>
            </a:pPr>
            <a:r>
              <a:rPr lang="zh-CN" altLang="zh-CN" sz="2000" dirty="0" smtClean="0"/>
              <a:t>（</a:t>
            </a:r>
            <a:r>
              <a:rPr lang="en-US" altLang="zh-CN" sz="2000" dirty="0" smtClean="0"/>
              <a:t>2</a:t>
            </a:r>
            <a:r>
              <a:rPr lang="zh-CN" altLang="zh-CN" sz="2000" dirty="0" smtClean="0"/>
              <a:t>）“屏幕保护程序”链接</a:t>
            </a:r>
            <a:r>
              <a:rPr lang="en-US" altLang="zh-CN" sz="2000" dirty="0">
                <a:latin typeface="+mn-ea"/>
              </a:rPr>
              <a:t>→</a:t>
            </a:r>
            <a:r>
              <a:rPr lang="zh-CN" altLang="zh-CN" sz="2000" dirty="0" smtClean="0"/>
              <a:t>“屏幕保护程序设置”</a:t>
            </a:r>
            <a:r>
              <a:rPr lang="zh-CN" altLang="zh-CN" sz="2000" dirty="0"/>
              <a:t>对话框</a:t>
            </a:r>
            <a:r>
              <a:rPr lang="zh-CN" altLang="en-US" sz="2000" dirty="0" smtClean="0">
                <a:latin typeface="+mn-ea"/>
              </a:rPr>
              <a:t>（如右图）</a:t>
            </a:r>
            <a:endParaRPr lang="zh-CN" altLang="zh-CN" sz="2000" dirty="0">
              <a:latin typeface="+mn-ea"/>
            </a:endParaRPr>
          </a:p>
        </p:txBody>
      </p:sp>
      <p:pic>
        <p:nvPicPr>
          <p:cNvPr id="4098" name="图片 1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591325"/>
            <a:ext cx="3175868" cy="3765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直接箭头连接符 12"/>
          <p:cNvCxnSpPr/>
          <p:nvPr/>
        </p:nvCxnSpPr>
        <p:spPr>
          <a:xfrm flipH="1">
            <a:off x="7303852" y="4560813"/>
            <a:ext cx="220476" cy="236339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6876256" y="4776837"/>
            <a:ext cx="220476" cy="236339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877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079500" y="0"/>
            <a:ext cx="80645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z="3600" dirty="0"/>
              <a:t>2.4.2  </a:t>
            </a:r>
            <a:r>
              <a:rPr lang="zh-CN" altLang="zh-CN" sz="3600" dirty="0"/>
              <a:t>设置桌面外观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899592" y="1033572"/>
            <a:ext cx="6849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en-US" altLang="zh-CN" dirty="0" smtClean="0"/>
              <a:t>3</a:t>
            </a:r>
            <a:r>
              <a:rPr lang="zh-CN" altLang="zh-CN" dirty="0" smtClean="0"/>
              <a:t>．</a:t>
            </a:r>
            <a:r>
              <a:rPr lang="zh-CN" altLang="zh-CN" dirty="0"/>
              <a:t>更改颜色和外观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63984" y="2547783"/>
            <a:ext cx="5432152" cy="3794961"/>
            <a:chOff x="4324198" y="2591325"/>
            <a:chExt cx="5509452" cy="3876346"/>
          </a:xfrm>
        </p:grpSpPr>
        <p:pic>
          <p:nvPicPr>
            <p:cNvPr id="9" name="图片 2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198" y="2591325"/>
              <a:ext cx="5509452" cy="3876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椭圆 9"/>
            <p:cNvSpPr/>
            <p:nvPr/>
          </p:nvSpPr>
          <p:spPr>
            <a:xfrm>
              <a:off x="6807309" y="5972852"/>
              <a:ext cx="888814" cy="30467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971600" y="1556792"/>
            <a:ext cx="79928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1）</a:t>
            </a:r>
            <a:r>
              <a:rPr lang="zh-CN" altLang="zh-CN" sz="2000" dirty="0" smtClean="0">
                <a:latin typeface="+mn-ea"/>
              </a:rPr>
              <a:t>右</a:t>
            </a:r>
            <a:r>
              <a:rPr lang="zh-CN" altLang="zh-CN" sz="2000" dirty="0">
                <a:latin typeface="+mn-ea"/>
              </a:rPr>
              <a:t>击桌面</a:t>
            </a:r>
            <a:r>
              <a:rPr lang="zh-CN" altLang="zh-CN" sz="2000" dirty="0" smtClean="0">
                <a:latin typeface="+mn-ea"/>
              </a:rPr>
              <a:t>空白处</a:t>
            </a:r>
            <a:r>
              <a:rPr lang="en-US" altLang="zh-CN" sz="2000" dirty="0" smtClean="0">
                <a:latin typeface="+mn-ea"/>
              </a:rPr>
              <a:t>→</a:t>
            </a:r>
            <a:r>
              <a:rPr lang="zh-CN" altLang="zh-CN" sz="2000" dirty="0" smtClean="0">
                <a:latin typeface="+mn-ea"/>
              </a:rPr>
              <a:t>“个性化”</a:t>
            </a:r>
            <a:r>
              <a:rPr lang="en-US" altLang="zh-CN" sz="2000" dirty="0" smtClean="0">
                <a:latin typeface="+mn-ea"/>
              </a:rPr>
              <a:t>→</a:t>
            </a:r>
            <a:r>
              <a:rPr lang="zh-CN" altLang="zh-CN" sz="2000" dirty="0" smtClean="0">
                <a:latin typeface="+mn-ea"/>
              </a:rPr>
              <a:t>打开</a:t>
            </a:r>
            <a:r>
              <a:rPr lang="zh-CN" altLang="zh-CN" sz="2000" dirty="0">
                <a:latin typeface="+mn-ea"/>
              </a:rPr>
              <a:t>“个性化”</a:t>
            </a:r>
            <a:r>
              <a:rPr lang="zh-CN" altLang="zh-CN" sz="2000" dirty="0" smtClean="0">
                <a:latin typeface="+mn-ea"/>
              </a:rPr>
              <a:t>窗口</a:t>
            </a:r>
            <a:r>
              <a:rPr lang="zh-CN" altLang="en-US" sz="2000" dirty="0">
                <a:latin typeface="+mn-ea"/>
              </a:rPr>
              <a:t>（如左图</a:t>
            </a:r>
            <a:r>
              <a:rPr lang="zh-CN" altLang="en-US" sz="2000" dirty="0" smtClean="0">
                <a:latin typeface="+mn-ea"/>
              </a:rPr>
              <a:t>）。</a:t>
            </a:r>
            <a:endParaRPr lang="en-US" altLang="zh-CN" sz="2000" dirty="0" smtClean="0">
              <a:latin typeface="+mn-ea"/>
            </a:endParaRPr>
          </a:p>
          <a:p>
            <a:pPr>
              <a:spcAft>
                <a:spcPts val="1200"/>
              </a:spcAft>
            </a:pPr>
            <a:r>
              <a:rPr lang="zh-CN" altLang="zh-CN" sz="2000" dirty="0" smtClean="0"/>
              <a:t>（</a:t>
            </a:r>
            <a:r>
              <a:rPr lang="en-US" altLang="zh-CN" sz="2000" dirty="0" smtClean="0"/>
              <a:t>2</a:t>
            </a:r>
            <a:r>
              <a:rPr lang="zh-CN" altLang="zh-CN" sz="2000" dirty="0" smtClean="0"/>
              <a:t>）“窗口颜色”链接</a:t>
            </a:r>
            <a:r>
              <a:rPr lang="en-US" altLang="zh-CN" sz="2000" dirty="0">
                <a:latin typeface="+mn-ea"/>
              </a:rPr>
              <a:t>→</a:t>
            </a:r>
            <a:r>
              <a:rPr lang="zh-CN" altLang="zh-CN" sz="2000" dirty="0" smtClean="0"/>
              <a:t>打开</a:t>
            </a:r>
            <a:r>
              <a:rPr lang="zh-CN" altLang="zh-CN" sz="2000" dirty="0"/>
              <a:t>“窗口颜色和外观”窗口</a:t>
            </a:r>
            <a:r>
              <a:rPr lang="zh-CN" altLang="en-US" sz="2000" dirty="0" smtClean="0">
                <a:latin typeface="+mn-ea"/>
              </a:rPr>
              <a:t>（如右图）。</a:t>
            </a:r>
            <a:endParaRPr lang="zh-CN" altLang="zh-CN" sz="2000" dirty="0">
              <a:latin typeface="+mn-ea"/>
            </a:endParaRPr>
          </a:p>
        </p:txBody>
      </p:sp>
      <p:pic>
        <p:nvPicPr>
          <p:cNvPr id="5122" name="图片 1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219" y="2550390"/>
            <a:ext cx="5651261" cy="3776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接箭头连接符 11"/>
          <p:cNvCxnSpPr/>
          <p:nvPr/>
        </p:nvCxnSpPr>
        <p:spPr>
          <a:xfrm>
            <a:off x="3671900" y="3816574"/>
            <a:ext cx="324036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3563888" y="4954188"/>
            <a:ext cx="324036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3563888" y="5213754"/>
            <a:ext cx="324036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336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079500" y="0"/>
            <a:ext cx="80645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z="3600" dirty="0"/>
              <a:t>2.4.2  </a:t>
            </a:r>
            <a:r>
              <a:rPr lang="zh-CN" altLang="zh-CN" sz="3600" dirty="0"/>
              <a:t>设置桌面外观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899592" y="1033572"/>
            <a:ext cx="6849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en-US" altLang="zh-CN" dirty="0" smtClean="0"/>
              <a:t>4</a:t>
            </a:r>
            <a:r>
              <a:rPr lang="zh-CN" altLang="zh-CN" dirty="0" smtClean="0"/>
              <a:t>．</a:t>
            </a:r>
            <a:r>
              <a:rPr lang="zh-CN" altLang="zh-CN" dirty="0"/>
              <a:t>更换</a:t>
            </a:r>
            <a:r>
              <a:rPr lang="en-US" altLang="zh-CN" dirty="0"/>
              <a:t>Windows 7</a:t>
            </a:r>
            <a:r>
              <a:rPr lang="zh-CN" altLang="zh-CN" dirty="0"/>
              <a:t>主题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020168" y="2591325"/>
            <a:ext cx="5432152" cy="3794961"/>
            <a:chOff x="4324198" y="2591325"/>
            <a:chExt cx="5509452" cy="3876346"/>
          </a:xfrm>
        </p:grpSpPr>
        <p:pic>
          <p:nvPicPr>
            <p:cNvPr id="9" name="图片 2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198" y="2591325"/>
              <a:ext cx="5509452" cy="3876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椭圆 9"/>
            <p:cNvSpPr/>
            <p:nvPr/>
          </p:nvSpPr>
          <p:spPr>
            <a:xfrm>
              <a:off x="5638786" y="3961830"/>
              <a:ext cx="888814" cy="30467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971600" y="1556792"/>
            <a:ext cx="79928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1）</a:t>
            </a:r>
            <a:r>
              <a:rPr lang="zh-CN" altLang="zh-CN" sz="2000" dirty="0" smtClean="0">
                <a:latin typeface="+mn-ea"/>
              </a:rPr>
              <a:t>右</a:t>
            </a:r>
            <a:r>
              <a:rPr lang="zh-CN" altLang="zh-CN" sz="2000" dirty="0">
                <a:latin typeface="+mn-ea"/>
              </a:rPr>
              <a:t>击桌面</a:t>
            </a:r>
            <a:r>
              <a:rPr lang="zh-CN" altLang="zh-CN" sz="2000" dirty="0" smtClean="0">
                <a:latin typeface="+mn-ea"/>
              </a:rPr>
              <a:t>空白处</a:t>
            </a:r>
            <a:r>
              <a:rPr lang="en-US" altLang="zh-CN" sz="2000" dirty="0" smtClean="0">
                <a:latin typeface="+mn-ea"/>
              </a:rPr>
              <a:t>→</a:t>
            </a:r>
            <a:r>
              <a:rPr lang="zh-CN" altLang="zh-CN" sz="2000" dirty="0" smtClean="0">
                <a:latin typeface="+mn-ea"/>
              </a:rPr>
              <a:t>“个性化”</a:t>
            </a:r>
            <a:r>
              <a:rPr lang="en-US" altLang="zh-CN" sz="2000" dirty="0" smtClean="0">
                <a:latin typeface="+mn-ea"/>
              </a:rPr>
              <a:t>→</a:t>
            </a:r>
            <a:r>
              <a:rPr lang="zh-CN" altLang="zh-CN" sz="2000" dirty="0" smtClean="0">
                <a:latin typeface="+mn-ea"/>
              </a:rPr>
              <a:t>打开</a:t>
            </a:r>
            <a:r>
              <a:rPr lang="zh-CN" altLang="zh-CN" sz="2000" dirty="0">
                <a:latin typeface="+mn-ea"/>
              </a:rPr>
              <a:t>“个性化”</a:t>
            </a:r>
            <a:r>
              <a:rPr lang="zh-CN" altLang="zh-CN" sz="2000" dirty="0" smtClean="0">
                <a:latin typeface="+mn-ea"/>
              </a:rPr>
              <a:t>窗口</a:t>
            </a:r>
            <a:r>
              <a:rPr lang="zh-CN" altLang="en-US" sz="2000" dirty="0">
                <a:latin typeface="+mn-ea"/>
              </a:rPr>
              <a:t>（</a:t>
            </a:r>
            <a:r>
              <a:rPr lang="zh-CN" altLang="en-US" sz="2000" dirty="0" smtClean="0">
                <a:latin typeface="+mn-ea"/>
              </a:rPr>
              <a:t>如下图）。</a:t>
            </a:r>
            <a:endParaRPr lang="en-US" altLang="zh-CN" sz="2000" dirty="0" smtClean="0">
              <a:latin typeface="+mn-ea"/>
            </a:endParaRPr>
          </a:p>
          <a:p>
            <a:r>
              <a:rPr lang="zh-CN" altLang="zh-CN" sz="2000" dirty="0" smtClean="0"/>
              <a:t>（</a:t>
            </a:r>
            <a:r>
              <a:rPr lang="en-US" altLang="zh-CN" sz="2000" dirty="0" smtClean="0"/>
              <a:t>2</a:t>
            </a:r>
            <a:r>
              <a:rPr lang="zh-CN" altLang="zh-CN" sz="2000" dirty="0" smtClean="0"/>
              <a:t>）在“</a:t>
            </a:r>
            <a:r>
              <a:rPr lang="en-US" altLang="zh-CN" sz="2000" dirty="0" smtClean="0"/>
              <a:t>Aero</a:t>
            </a:r>
            <a:r>
              <a:rPr lang="zh-CN" altLang="zh-CN" sz="2000" dirty="0" smtClean="0"/>
              <a:t>主题”选项区中单击某个</a:t>
            </a:r>
            <a:r>
              <a:rPr lang="zh-CN" altLang="en-US" sz="2000" dirty="0" smtClean="0"/>
              <a:t>主题</a:t>
            </a:r>
            <a:r>
              <a:rPr lang="zh-CN" altLang="zh-CN" sz="2000" dirty="0" smtClean="0"/>
              <a:t>选项，如“中国”</a:t>
            </a:r>
            <a:r>
              <a:rPr lang="zh-CN" altLang="en-US" sz="2000" dirty="0" smtClean="0"/>
              <a:t>。</a:t>
            </a:r>
            <a:endParaRPr lang="zh-CN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59528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079500" y="0"/>
            <a:ext cx="80645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z="3600" dirty="0"/>
              <a:t>2.4.2  </a:t>
            </a:r>
            <a:r>
              <a:rPr lang="zh-CN" altLang="zh-CN" sz="3600" dirty="0"/>
              <a:t>设置桌面外观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899592" y="1033572"/>
            <a:ext cx="6849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en-US" altLang="zh-CN" dirty="0" smtClean="0"/>
              <a:t>4</a:t>
            </a:r>
            <a:r>
              <a:rPr lang="zh-CN" altLang="zh-CN" dirty="0" smtClean="0"/>
              <a:t>．</a:t>
            </a:r>
            <a:r>
              <a:rPr lang="zh-CN" altLang="zh-CN" dirty="0"/>
              <a:t>更换</a:t>
            </a:r>
            <a:r>
              <a:rPr lang="en-US" altLang="zh-CN" dirty="0"/>
              <a:t>Windows 7</a:t>
            </a:r>
            <a:r>
              <a:rPr lang="zh-CN" altLang="zh-CN" dirty="0"/>
              <a:t>主题</a:t>
            </a:r>
          </a:p>
        </p:txBody>
      </p:sp>
      <p:sp>
        <p:nvSpPr>
          <p:cNvPr id="11" name="矩形 10"/>
          <p:cNvSpPr/>
          <p:nvPr/>
        </p:nvSpPr>
        <p:spPr>
          <a:xfrm>
            <a:off x="971600" y="1556792"/>
            <a:ext cx="799288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1）</a:t>
            </a:r>
            <a:r>
              <a:rPr lang="zh-CN" altLang="zh-CN" sz="2000" dirty="0" smtClean="0">
                <a:latin typeface="+mn-ea"/>
              </a:rPr>
              <a:t>右</a:t>
            </a:r>
            <a:r>
              <a:rPr lang="zh-CN" altLang="zh-CN" sz="2000" dirty="0">
                <a:latin typeface="+mn-ea"/>
              </a:rPr>
              <a:t>击桌面</a:t>
            </a:r>
            <a:r>
              <a:rPr lang="zh-CN" altLang="zh-CN" sz="2000" dirty="0" smtClean="0">
                <a:latin typeface="+mn-ea"/>
              </a:rPr>
              <a:t>空白处</a:t>
            </a:r>
            <a:r>
              <a:rPr lang="en-US" altLang="zh-CN" sz="2000" dirty="0" smtClean="0">
                <a:latin typeface="+mn-ea"/>
              </a:rPr>
              <a:t>→</a:t>
            </a:r>
            <a:r>
              <a:rPr lang="zh-CN" altLang="zh-CN" sz="2000" dirty="0" smtClean="0">
                <a:latin typeface="+mn-ea"/>
              </a:rPr>
              <a:t>“个性化”</a:t>
            </a:r>
            <a:r>
              <a:rPr lang="en-US" altLang="zh-CN" sz="2000" dirty="0" smtClean="0">
                <a:latin typeface="+mn-ea"/>
              </a:rPr>
              <a:t>→</a:t>
            </a:r>
            <a:r>
              <a:rPr lang="zh-CN" altLang="zh-CN" sz="2000" dirty="0" smtClean="0">
                <a:latin typeface="+mn-ea"/>
              </a:rPr>
              <a:t>打开</a:t>
            </a:r>
            <a:r>
              <a:rPr lang="zh-CN" altLang="zh-CN" sz="2000" dirty="0">
                <a:latin typeface="+mn-ea"/>
              </a:rPr>
              <a:t>“个性化”</a:t>
            </a:r>
            <a:r>
              <a:rPr lang="zh-CN" altLang="zh-CN" sz="2000" dirty="0" smtClean="0">
                <a:latin typeface="+mn-ea"/>
              </a:rPr>
              <a:t>窗口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r>
              <a:rPr lang="zh-CN" altLang="zh-CN" sz="2000" dirty="0" smtClean="0"/>
              <a:t>（</a:t>
            </a:r>
            <a:r>
              <a:rPr lang="en-US" altLang="zh-CN" sz="2000" dirty="0" smtClean="0"/>
              <a:t>2</a:t>
            </a:r>
            <a:r>
              <a:rPr lang="zh-CN" altLang="zh-CN" sz="2000" dirty="0" smtClean="0"/>
              <a:t>）在“</a:t>
            </a:r>
            <a:r>
              <a:rPr lang="en-US" altLang="zh-CN" sz="2000" dirty="0" smtClean="0"/>
              <a:t>Aero</a:t>
            </a:r>
            <a:r>
              <a:rPr lang="zh-CN" altLang="zh-CN" sz="2000" dirty="0" smtClean="0"/>
              <a:t>主题”选项区中单击某个</a:t>
            </a:r>
            <a:r>
              <a:rPr lang="zh-CN" altLang="en-US" sz="2000" dirty="0" smtClean="0"/>
              <a:t>主题</a:t>
            </a:r>
            <a:r>
              <a:rPr lang="zh-CN" altLang="zh-CN" sz="2000" dirty="0" smtClean="0"/>
              <a:t>选项，如“中国”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r>
              <a:rPr lang="zh-CN" altLang="en-US" sz="2000" dirty="0" smtClean="0"/>
              <a:t>（</a:t>
            </a:r>
            <a:r>
              <a:rPr lang="en-US" altLang="zh-CN" sz="2000" dirty="0" smtClean="0"/>
              <a:t>3）</a:t>
            </a:r>
            <a:r>
              <a:rPr lang="zh-CN" altLang="zh-CN" sz="2000" dirty="0" smtClean="0"/>
              <a:t>右击桌面空白处</a:t>
            </a:r>
            <a:r>
              <a:rPr lang="en-US" altLang="zh-CN" sz="2000" dirty="0" smtClean="0">
                <a:latin typeface="+mn-ea"/>
              </a:rPr>
              <a:t>→</a:t>
            </a:r>
            <a:r>
              <a:rPr lang="zh-CN" altLang="zh-CN" sz="2000" dirty="0" smtClean="0"/>
              <a:t>“下一个桌面背景”</a:t>
            </a:r>
            <a:r>
              <a:rPr lang="zh-CN" altLang="en-US" sz="2000" dirty="0" smtClean="0"/>
              <a:t>，可</a:t>
            </a:r>
            <a:r>
              <a:rPr lang="zh-CN" altLang="zh-CN" sz="2000" dirty="0" smtClean="0"/>
              <a:t>更换主题系列中的桌面背景</a:t>
            </a:r>
            <a:r>
              <a:rPr lang="zh-CN" altLang="en-US" sz="2000" dirty="0">
                <a:latin typeface="+mn-ea"/>
              </a:rPr>
              <a:t>（如下图</a:t>
            </a:r>
            <a:r>
              <a:rPr lang="zh-CN" altLang="en-US" sz="2000" dirty="0" smtClean="0">
                <a:latin typeface="+mn-ea"/>
              </a:rPr>
              <a:t>）。</a:t>
            </a:r>
            <a:endParaRPr lang="en-US" altLang="zh-CN" sz="2000" dirty="0" smtClean="0"/>
          </a:p>
          <a:p>
            <a:endParaRPr lang="zh-CN" altLang="zh-CN" sz="2000" dirty="0">
              <a:latin typeface="+mn-ea"/>
            </a:endParaRPr>
          </a:p>
        </p:txBody>
      </p:sp>
      <p:pic>
        <p:nvPicPr>
          <p:cNvPr id="6146" name="Picture 2" descr="%T3~49R`BO_U@WLG1E}1}(W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29" y="2882715"/>
            <a:ext cx="6259552" cy="3522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椭圆 11"/>
          <p:cNvSpPr/>
          <p:nvPr/>
        </p:nvSpPr>
        <p:spPr>
          <a:xfrm>
            <a:off x="4802537" y="4398405"/>
            <a:ext cx="1162833" cy="2316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1624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Window2.0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Windows 2.0</a:t>
            </a:r>
            <a:r>
              <a:rPr lang="zh-CN" altLang="en-US" dirty="0"/>
              <a:t>发布于</a:t>
            </a:r>
            <a:r>
              <a:rPr lang="en-US" altLang="zh-CN" dirty="0"/>
              <a:t>1987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月，它与</a:t>
            </a:r>
            <a:r>
              <a:rPr lang="en-US" altLang="zh-CN" dirty="0"/>
              <a:t>Windows 1.0</a:t>
            </a:r>
            <a:r>
              <a:rPr lang="zh-CN" altLang="en-US" dirty="0"/>
              <a:t>的最大区 别是它的应用程序窗口可以相互重叠。</a:t>
            </a:r>
            <a:r>
              <a:rPr lang="en-US" altLang="zh-CN" dirty="0"/>
              <a:t>Windows 2.0</a:t>
            </a:r>
            <a:r>
              <a:rPr lang="zh-CN" altLang="en-US" dirty="0"/>
              <a:t>能够在没有 硬盘的情况下运行，这也使其比之前的</a:t>
            </a:r>
            <a:r>
              <a:rPr lang="en-US" altLang="zh-CN" dirty="0"/>
              <a:t>1.0</a:t>
            </a:r>
            <a:r>
              <a:rPr lang="zh-CN" altLang="en-US" dirty="0"/>
              <a:t>版本更受欢迎。 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0" y="2924546"/>
            <a:ext cx="3843338" cy="2232870"/>
          </a:xfr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0433CF-FBD7-4429-9494-BCDB0245EBE1}" type="datetime1">
              <a:rPr lang="zh-CN" altLang="en-US" smtClean="0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计算机文化基础 - 第一章 计算机的基础知识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78231F-CE32-484C-A335-E6CDE49C17CA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0897404"/>
      </p:ext>
    </p:extLst>
  </p:cSld>
  <p:clrMapOvr>
    <a:masterClrMapping/>
  </p:clrMapOvr>
  <p:transition spd="med">
    <p:check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079500" y="0"/>
            <a:ext cx="80645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z="3600" dirty="0"/>
              <a:t>2.4.2  </a:t>
            </a:r>
            <a:r>
              <a:rPr lang="zh-CN" altLang="zh-CN" sz="3600" dirty="0"/>
              <a:t>设置桌面外观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71600" y="1556792"/>
            <a:ext cx="72728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+mn-ea"/>
              </a:rPr>
              <a:t>　　</a:t>
            </a:r>
            <a:r>
              <a:rPr lang="zh-CN" altLang="zh-CN" sz="2000" dirty="0" smtClean="0">
                <a:latin typeface="+mn-ea"/>
              </a:rPr>
              <a:t>右</a:t>
            </a:r>
            <a:r>
              <a:rPr lang="zh-CN" altLang="zh-CN" sz="2000" dirty="0">
                <a:latin typeface="+mn-ea"/>
              </a:rPr>
              <a:t>击桌面空白处→</a:t>
            </a:r>
            <a:r>
              <a:rPr lang="zh-CN" altLang="zh-CN" sz="2000" dirty="0" smtClean="0">
                <a:latin typeface="+mn-ea"/>
              </a:rPr>
              <a:t>“屏幕分辨率”</a:t>
            </a:r>
            <a:r>
              <a:rPr lang="zh-CN" altLang="zh-CN" sz="2000" dirty="0">
                <a:latin typeface="+mn-ea"/>
              </a:rPr>
              <a:t> →</a:t>
            </a:r>
            <a:r>
              <a:rPr lang="zh-CN" altLang="zh-CN" sz="2000" dirty="0" smtClean="0">
                <a:latin typeface="+mn-ea"/>
              </a:rPr>
              <a:t>打开</a:t>
            </a:r>
            <a:r>
              <a:rPr lang="zh-CN" altLang="zh-CN" sz="2000" dirty="0">
                <a:latin typeface="+mn-ea"/>
              </a:rPr>
              <a:t>“屏幕分辨率”窗口</a:t>
            </a:r>
            <a:r>
              <a:rPr lang="zh-CN" altLang="en-US" sz="2000" dirty="0" smtClean="0">
                <a:latin typeface="+mn-ea"/>
              </a:rPr>
              <a:t>（如下图）。</a:t>
            </a:r>
            <a:endParaRPr lang="en-US" altLang="zh-CN" sz="2000" dirty="0" smtClean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9592" y="1033572"/>
            <a:ext cx="6849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en-US" altLang="zh-CN" dirty="0" smtClean="0"/>
              <a:t>5</a:t>
            </a:r>
            <a:r>
              <a:rPr lang="zh-CN" altLang="zh-CN" dirty="0" smtClean="0"/>
              <a:t>．</a:t>
            </a:r>
            <a:r>
              <a:rPr lang="zh-CN" altLang="zh-CN" dirty="0"/>
              <a:t>更改屏幕分辨率</a:t>
            </a:r>
          </a:p>
        </p:txBody>
      </p:sp>
      <p:pic>
        <p:nvPicPr>
          <p:cNvPr id="7170" name="图片 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2708920"/>
            <a:ext cx="6114876" cy="3734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箭头连接符 2"/>
          <p:cNvCxnSpPr/>
          <p:nvPr/>
        </p:nvCxnSpPr>
        <p:spPr>
          <a:xfrm>
            <a:off x="2663788" y="4725144"/>
            <a:ext cx="324036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1064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079500" y="0"/>
            <a:ext cx="80645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z="3600" dirty="0"/>
              <a:t>2.4.2  </a:t>
            </a:r>
            <a:r>
              <a:rPr lang="zh-CN" altLang="zh-CN" sz="3600" dirty="0"/>
              <a:t>设置桌面外观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9592" y="1033572"/>
            <a:ext cx="6849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en-US" altLang="zh-CN" dirty="0"/>
              <a:t>6</a:t>
            </a:r>
            <a:r>
              <a:rPr lang="zh-CN" altLang="zh-CN" dirty="0" smtClean="0"/>
              <a:t>．</a:t>
            </a:r>
            <a:r>
              <a:rPr lang="zh-CN" altLang="zh-CN" dirty="0"/>
              <a:t>更改桌面上的系统图标</a:t>
            </a:r>
          </a:p>
        </p:txBody>
      </p:sp>
      <p:sp>
        <p:nvSpPr>
          <p:cNvPr id="9" name="矩形 8"/>
          <p:cNvSpPr/>
          <p:nvPr/>
        </p:nvSpPr>
        <p:spPr>
          <a:xfrm>
            <a:off x="971600" y="1484784"/>
            <a:ext cx="7992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1）</a:t>
            </a:r>
            <a:r>
              <a:rPr lang="zh-CN" altLang="zh-CN" sz="2000" dirty="0" smtClean="0">
                <a:latin typeface="+mn-ea"/>
              </a:rPr>
              <a:t>右</a:t>
            </a:r>
            <a:r>
              <a:rPr lang="zh-CN" altLang="zh-CN" sz="2000" dirty="0">
                <a:latin typeface="+mn-ea"/>
              </a:rPr>
              <a:t>击桌面</a:t>
            </a:r>
            <a:r>
              <a:rPr lang="zh-CN" altLang="zh-CN" sz="2000" dirty="0" smtClean="0">
                <a:latin typeface="+mn-ea"/>
              </a:rPr>
              <a:t>空白处</a:t>
            </a:r>
            <a:r>
              <a:rPr lang="en-US" altLang="zh-CN" sz="2000" dirty="0" smtClean="0">
                <a:latin typeface="+mn-ea"/>
              </a:rPr>
              <a:t>→</a:t>
            </a:r>
            <a:r>
              <a:rPr lang="zh-CN" altLang="zh-CN" sz="2000" dirty="0" smtClean="0">
                <a:latin typeface="+mn-ea"/>
              </a:rPr>
              <a:t>“个性化”</a:t>
            </a:r>
            <a:r>
              <a:rPr lang="en-US" altLang="zh-CN" sz="2000" dirty="0" smtClean="0">
                <a:latin typeface="+mn-ea"/>
              </a:rPr>
              <a:t>→</a:t>
            </a:r>
            <a:r>
              <a:rPr lang="zh-CN" altLang="zh-CN" sz="2000" dirty="0" smtClean="0">
                <a:latin typeface="+mn-ea"/>
              </a:rPr>
              <a:t>打开</a:t>
            </a:r>
            <a:r>
              <a:rPr lang="zh-CN" altLang="zh-CN" sz="2000" dirty="0">
                <a:latin typeface="+mn-ea"/>
              </a:rPr>
              <a:t>“个性化”</a:t>
            </a:r>
            <a:r>
              <a:rPr lang="zh-CN" altLang="zh-CN" sz="2000" dirty="0" smtClean="0">
                <a:latin typeface="+mn-ea"/>
              </a:rPr>
              <a:t>窗口</a:t>
            </a:r>
            <a:r>
              <a:rPr lang="zh-CN" altLang="en-US" sz="2000" dirty="0">
                <a:latin typeface="+mn-ea"/>
              </a:rPr>
              <a:t>（</a:t>
            </a:r>
            <a:r>
              <a:rPr lang="zh-CN" altLang="en-US" sz="2000" dirty="0" smtClean="0">
                <a:latin typeface="+mn-ea"/>
              </a:rPr>
              <a:t>如左图）。</a:t>
            </a:r>
            <a:endParaRPr lang="en-US" altLang="zh-CN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2</a:t>
            </a:r>
            <a:r>
              <a:rPr lang="zh-CN" altLang="zh-CN" sz="2000" dirty="0" smtClean="0">
                <a:latin typeface="+mn-ea"/>
              </a:rPr>
              <a:t>）“更改桌面图标”</a:t>
            </a:r>
            <a:r>
              <a:rPr lang="zh-CN" altLang="zh-CN" sz="2000" dirty="0">
                <a:latin typeface="+mn-ea"/>
              </a:rPr>
              <a:t>链接，弹出“桌面图标设置”</a:t>
            </a:r>
            <a:r>
              <a:rPr lang="zh-CN" altLang="zh-CN" sz="2000" dirty="0" smtClean="0">
                <a:latin typeface="+mn-ea"/>
              </a:rPr>
              <a:t>对话框</a:t>
            </a:r>
            <a:r>
              <a:rPr lang="zh-CN" altLang="en-US" sz="2000" dirty="0">
                <a:latin typeface="+mn-ea"/>
              </a:rPr>
              <a:t>（</a:t>
            </a:r>
            <a:r>
              <a:rPr lang="zh-CN" altLang="en-US" sz="2000" dirty="0" smtClean="0">
                <a:latin typeface="+mn-ea"/>
              </a:rPr>
              <a:t>如右图</a:t>
            </a:r>
            <a:r>
              <a:rPr lang="zh-CN" altLang="en-US" sz="2000" dirty="0">
                <a:latin typeface="+mn-ea"/>
              </a:rPr>
              <a:t>）</a:t>
            </a:r>
            <a:endParaRPr lang="zh-CN" altLang="zh-CN" sz="2000" dirty="0">
              <a:latin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10050" y="2576811"/>
            <a:ext cx="5432152" cy="3794961"/>
            <a:chOff x="4324198" y="2591325"/>
            <a:chExt cx="5509452" cy="3876346"/>
          </a:xfrm>
        </p:grpSpPr>
        <p:pic>
          <p:nvPicPr>
            <p:cNvPr id="13" name="图片 2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198" y="2591325"/>
              <a:ext cx="5509452" cy="3876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椭圆 13"/>
            <p:cNvSpPr/>
            <p:nvPr/>
          </p:nvSpPr>
          <p:spPr>
            <a:xfrm>
              <a:off x="4324198" y="3428432"/>
              <a:ext cx="888814" cy="24964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1" y="2865335"/>
            <a:ext cx="3071688" cy="3203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直接箭头连接符 15"/>
          <p:cNvCxnSpPr/>
          <p:nvPr/>
        </p:nvCxnSpPr>
        <p:spPr>
          <a:xfrm flipH="1">
            <a:off x="7956376" y="3292687"/>
            <a:ext cx="220476" cy="236339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8527988" y="3933056"/>
            <a:ext cx="220476" cy="236339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7713066" y="5013176"/>
            <a:ext cx="220476" cy="236339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1272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079500" y="0"/>
            <a:ext cx="80645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z="3600" dirty="0"/>
              <a:t>2.4.2  </a:t>
            </a:r>
            <a:r>
              <a:rPr lang="zh-CN" altLang="zh-CN" sz="3600" dirty="0"/>
              <a:t>设置桌面外观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9592" y="1033572"/>
            <a:ext cx="6849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en-US" altLang="zh-CN" dirty="0" smtClean="0"/>
              <a:t>7</a:t>
            </a:r>
            <a:r>
              <a:rPr lang="zh-CN" altLang="zh-CN" dirty="0"/>
              <a:t>．使用桌面小工具</a:t>
            </a:r>
          </a:p>
        </p:txBody>
      </p:sp>
      <p:sp>
        <p:nvSpPr>
          <p:cNvPr id="9" name="矩形 8"/>
          <p:cNvSpPr/>
          <p:nvPr/>
        </p:nvSpPr>
        <p:spPr>
          <a:xfrm>
            <a:off x="1187624" y="2038489"/>
            <a:ext cx="756084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000" dirty="0" smtClean="0">
                <a:latin typeface="+mn-ea"/>
              </a:rPr>
              <a:t>①</a:t>
            </a:r>
            <a:r>
              <a:rPr lang="zh-CN" altLang="en-US" sz="2000" dirty="0">
                <a:latin typeface="+mn-ea"/>
              </a:rPr>
              <a:t> </a:t>
            </a:r>
            <a:r>
              <a:rPr lang="zh-CN" altLang="zh-CN" sz="2000" dirty="0" smtClean="0">
                <a:latin typeface="+mn-ea"/>
              </a:rPr>
              <a:t>右</a:t>
            </a:r>
            <a:r>
              <a:rPr lang="zh-CN" altLang="zh-CN" sz="2000" dirty="0">
                <a:latin typeface="+mn-ea"/>
              </a:rPr>
              <a:t>击桌面空白处→</a:t>
            </a:r>
            <a:r>
              <a:rPr lang="zh-CN" altLang="zh-CN" sz="2000" dirty="0" smtClean="0">
                <a:latin typeface="+mn-ea"/>
              </a:rPr>
              <a:t>“小工具”→打开</a:t>
            </a:r>
            <a:r>
              <a:rPr lang="zh-CN" altLang="zh-CN" sz="2000" dirty="0">
                <a:latin typeface="+mn-ea"/>
              </a:rPr>
              <a:t>桌面小工具库</a:t>
            </a:r>
            <a:r>
              <a:rPr lang="zh-CN" altLang="en-US" sz="2000" dirty="0" smtClean="0">
                <a:latin typeface="+mn-ea"/>
              </a:rPr>
              <a:t>（如下图）。</a:t>
            </a:r>
            <a:endParaRPr lang="en-US" altLang="zh-CN" sz="2000" dirty="0" smtClean="0">
              <a:latin typeface="+mn-ea"/>
            </a:endParaRPr>
          </a:p>
          <a:p>
            <a:pPr>
              <a:lnSpc>
                <a:spcPts val="3000"/>
              </a:lnSpc>
            </a:pPr>
            <a:r>
              <a:rPr lang="en-US" altLang="zh-CN" sz="2000" dirty="0" smtClean="0">
                <a:latin typeface="+mn-ea"/>
              </a:rPr>
              <a:t>② </a:t>
            </a:r>
            <a:r>
              <a:rPr lang="zh-CN" altLang="zh-CN" sz="2000" dirty="0" smtClean="0">
                <a:latin typeface="+mn-ea"/>
              </a:rPr>
              <a:t>右</a:t>
            </a:r>
            <a:r>
              <a:rPr lang="zh-CN" altLang="zh-CN" sz="2000" dirty="0">
                <a:latin typeface="+mn-ea"/>
              </a:rPr>
              <a:t>击某个小工具→“添加”命令</a:t>
            </a:r>
            <a:r>
              <a:rPr lang="zh-CN" altLang="zh-CN" sz="2000" dirty="0" smtClean="0">
                <a:latin typeface="+mn-ea"/>
              </a:rPr>
              <a:t>，</a:t>
            </a:r>
            <a:r>
              <a:rPr lang="zh-CN" altLang="en-US" sz="2000" dirty="0" smtClean="0">
                <a:latin typeface="+mn-ea"/>
              </a:rPr>
              <a:t>或</a:t>
            </a:r>
            <a:r>
              <a:rPr lang="zh-CN" altLang="zh-CN" sz="2000" dirty="0" smtClean="0">
                <a:latin typeface="+mn-ea"/>
              </a:rPr>
              <a:t>双击</a:t>
            </a:r>
            <a:r>
              <a:rPr lang="zh-CN" altLang="en-US" sz="2000" dirty="0" smtClean="0">
                <a:latin typeface="+mn-ea"/>
              </a:rPr>
              <a:t>、</a:t>
            </a:r>
            <a:r>
              <a:rPr lang="zh-CN" altLang="zh-CN" sz="2000" dirty="0" smtClean="0">
                <a:latin typeface="+mn-ea"/>
              </a:rPr>
              <a:t>拖动法把小</a:t>
            </a:r>
            <a:r>
              <a:rPr lang="zh-CN" altLang="zh-CN" sz="2000" dirty="0">
                <a:latin typeface="+mn-ea"/>
              </a:rPr>
              <a:t>工具添加到</a:t>
            </a:r>
            <a:r>
              <a:rPr lang="zh-CN" altLang="zh-CN" sz="2000" dirty="0" smtClean="0">
                <a:latin typeface="+mn-ea"/>
              </a:rPr>
              <a:t>桌面</a:t>
            </a:r>
            <a:r>
              <a:rPr lang="zh-CN" altLang="en-US" sz="2000" dirty="0" smtClean="0">
                <a:latin typeface="+mn-ea"/>
              </a:rPr>
              <a:t>。</a:t>
            </a:r>
            <a:endParaRPr lang="zh-CN" altLang="zh-CN" sz="2000" dirty="0">
              <a:latin typeface="+mn-ea"/>
            </a:endParaRPr>
          </a:p>
        </p:txBody>
      </p:sp>
      <p:pic>
        <p:nvPicPr>
          <p:cNvPr id="10242" name="图片 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350500"/>
            <a:ext cx="5256584" cy="317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1599183"/>
            <a:ext cx="4072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zh-CN" altLang="en-US" sz="2400" dirty="0" smtClean="0"/>
              <a:t>（</a:t>
            </a:r>
            <a:r>
              <a:rPr lang="en-US" altLang="zh-CN" sz="2400" dirty="0" smtClean="0"/>
              <a:t>1）</a:t>
            </a:r>
            <a:r>
              <a:rPr lang="zh-CN" altLang="en-US" sz="2400" dirty="0" smtClean="0"/>
              <a:t>向</a:t>
            </a:r>
            <a:r>
              <a:rPr lang="zh-CN" altLang="zh-CN" sz="2400" dirty="0" smtClean="0"/>
              <a:t>桌面</a:t>
            </a:r>
            <a:r>
              <a:rPr lang="zh-CN" altLang="en-US" sz="2400" dirty="0" smtClean="0"/>
              <a:t>添加</a:t>
            </a:r>
            <a:r>
              <a:rPr lang="zh-CN" altLang="zh-CN" sz="2400" dirty="0" smtClean="0"/>
              <a:t>小</a:t>
            </a:r>
            <a:r>
              <a:rPr lang="zh-CN" altLang="zh-CN" sz="2400" dirty="0"/>
              <a:t>工具</a:t>
            </a:r>
          </a:p>
        </p:txBody>
      </p:sp>
    </p:spTree>
    <p:extLst>
      <p:ext uri="{BB962C8B-B14F-4D97-AF65-F5344CB8AC3E}">
        <p14:creationId xmlns:p14="http://schemas.microsoft.com/office/powerpoint/2010/main" val="17447750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079500" y="0"/>
            <a:ext cx="80645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z="3600" dirty="0"/>
              <a:t>2.4.2  </a:t>
            </a:r>
            <a:r>
              <a:rPr lang="zh-CN" altLang="zh-CN" sz="3600" dirty="0"/>
              <a:t>设置桌面外观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9592" y="1033572"/>
            <a:ext cx="6849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en-US" altLang="zh-CN" dirty="0" smtClean="0"/>
              <a:t>7</a:t>
            </a:r>
            <a:r>
              <a:rPr lang="zh-CN" altLang="zh-CN" dirty="0"/>
              <a:t>．使用桌面小工具</a:t>
            </a:r>
          </a:p>
        </p:txBody>
      </p:sp>
      <p:sp>
        <p:nvSpPr>
          <p:cNvPr id="9" name="矩形 8"/>
          <p:cNvSpPr/>
          <p:nvPr/>
        </p:nvSpPr>
        <p:spPr>
          <a:xfrm>
            <a:off x="1403648" y="2088371"/>
            <a:ext cx="756084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dirty="0" smtClean="0">
                <a:latin typeface="+mn-ea"/>
              </a:rPr>
              <a:t>　在</a:t>
            </a:r>
            <a:r>
              <a:rPr lang="zh-CN" altLang="zh-CN" sz="2000" dirty="0" smtClean="0">
                <a:latin typeface="+mn-ea"/>
              </a:rPr>
              <a:t>桌面</a:t>
            </a:r>
            <a:r>
              <a:rPr lang="zh-CN" altLang="en-US" sz="2000" dirty="0" smtClean="0">
                <a:latin typeface="+mn-ea"/>
              </a:rPr>
              <a:t>上拖动小工具到目标位置后释放即可。</a:t>
            </a:r>
            <a:endParaRPr lang="en-US" altLang="zh-CN" sz="20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9592" y="1649065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zh-CN" altLang="en-US" sz="2400" dirty="0" smtClean="0"/>
              <a:t>（</a:t>
            </a:r>
            <a:r>
              <a:rPr lang="en-US" altLang="zh-CN" sz="2400" dirty="0" smtClean="0"/>
              <a:t>2）</a:t>
            </a:r>
            <a:r>
              <a:rPr lang="zh-CN" altLang="en-US" sz="2400" dirty="0" smtClean="0"/>
              <a:t>移动</a:t>
            </a:r>
            <a:r>
              <a:rPr lang="zh-CN" altLang="zh-CN" sz="2400" dirty="0" smtClean="0"/>
              <a:t>小工具</a:t>
            </a:r>
            <a:r>
              <a:rPr lang="zh-CN" altLang="en-US" sz="2400" dirty="0" smtClean="0"/>
              <a:t>位置</a:t>
            </a:r>
            <a:endParaRPr lang="zh-CN" altLang="zh-CN" sz="2400" dirty="0"/>
          </a:p>
        </p:txBody>
      </p:sp>
      <p:sp>
        <p:nvSpPr>
          <p:cNvPr id="10" name="矩形 9"/>
          <p:cNvSpPr/>
          <p:nvPr/>
        </p:nvSpPr>
        <p:spPr>
          <a:xfrm>
            <a:off x="915358" y="3190850"/>
            <a:ext cx="822864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72000">
              <a:lnSpc>
                <a:spcPts val="3000"/>
              </a:lnSpc>
              <a:buFont typeface="Arial" pitchFamily="34" charset="0"/>
              <a:buChar char="•"/>
            </a:pPr>
            <a:r>
              <a:rPr lang="zh-CN" altLang="en-US" sz="2000" dirty="0" smtClean="0">
                <a:latin typeface="+mn-ea"/>
              </a:rPr>
              <a:t>　 鼠标指向小工具，单击浮现于其右上方的关闭按钮　（如左图）。</a:t>
            </a:r>
            <a:endParaRPr lang="en-US" altLang="zh-CN" sz="2000" dirty="0" smtClean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7102" y="2751544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zh-CN" altLang="en-US" sz="2400" dirty="0" smtClean="0"/>
              <a:t>（</a:t>
            </a:r>
            <a:r>
              <a:rPr lang="en-US" altLang="zh-CN" sz="2400" dirty="0"/>
              <a:t>3</a:t>
            </a:r>
            <a:r>
              <a:rPr lang="en-US" altLang="zh-CN" sz="2400" dirty="0" smtClean="0"/>
              <a:t>）</a:t>
            </a:r>
            <a:r>
              <a:rPr lang="zh-CN" altLang="en-US" sz="2400" dirty="0" smtClean="0"/>
              <a:t>移除</a:t>
            </a:r>
            <a:r>
              <a:rPr lang="zh-CN" altLang="zh-CN" sz="2400" dirty="0" smtClean="0"/>
              <a:t>小工具</a:t>
            </a:r>
            <a:endParaRPr lang="zh-CN" altLang="zh-CN" sz="2400" dirty="0"/>
          </a:p>
        </p:txBody>
      </p:sp>
      <p:pic>
        <p:nvPicPr>
          <p:cNvPr id="1028" name="图片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617" y="3321377"/>
            <a:ext cx="229771" cy="2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915358" y="3667904"/>
            <a:ext cx="756084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72000">
              <a:lnSpc>
                <a:spcPts val="3000"/>
              </a:lnSpc>
              <a:buFont typeface="Arial" pitchFamily="34" charset="0"/>
              <a:buChar char="•"/>
            </a:pPr>
            <a:r>
              <a:rPr lang="zh-CN" altLang="en-US" sz="2000" dirty="0" smtClean="0">
                <a:latin typeface="+mn-ea"/>
              </a:rPr>
              <a:t>　 右击小工具</a:t>
            </a:r>
            <a:r>
              <a:rPr lang="en-US" altLang="zh-CN" sz="2000" dirty="0" smtClean="0">
                <a:latin typeface="+mn-ea"/>
              </a:rPr>
              <a:t>→“</a:t>
            </a:r>
            <a:r>
              <a:rPr lang="zh-CN" altLang="en-US" sz="2000" dirty="0" smtClean="0">
                <a:latin typeface="+mn-ea"/>
              </a:rPr>
              <a:t>关闭小工具</a:t>
            </a:r>
            <a:r>
              <a:rPr lang="en-US" altLang="zh-CN" sz="2000" dirty="0" smtClean="0">
                <a:latin typeface="+mn-ea"/>
              </a:rPr>
              <a:t>”</a:t>
            </a:r>
            <a:r>
              <a:rPr lang="zh-CN" altLang="en-US" sz="2000" dirty="0" smtClean="0">
                <a:latin typeface="+mn-ea"/>
              </a:rPr>
              <a:t>命令（如右图）。</a:t>
            </a:r>
            <a:endParaRPr lang="en-US" altLang="zh-CN" sz="2000" dirty="0" smtClean="0">
              <a:latin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881088" y="4342978"/>
            <a:ext cx="1719898" cy="1358682"/>
            <a:chOff x="1881088" y="4343618"/>
            <a:chExt cx="1719898" cy="135868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881088" y="4375150"/>
              <a:ext cx="1719898" cy="1327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椭圆 1"/>
            <p:cNvSpPr/>
            <p:nvPr/>
          </p:nvSpPr>
          <p:spPr>
            <a:xfrm>
              <a:off x="2875340" y="4343618"/>
              <a:ext cx="717590" cy="3499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848819" y="4414986"/>
            <a:ext cx="2603501" cy="2038350"/>
            <a:chOff x="4848819" y="4438650"/>
            <a:chExt cx="2603501" cy="203835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848819" y="4438650"/>
              <a:ext cx="2603501" cy="2038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圆角矩形 2"/>
            <p:cNvSpPr/>
            <p:nvPr/>
          </p:nvSpPr>
          <p:spPr>
            <a:xfrm>
              <a:off x="5734525" y="6205780"/>
              <a:ext cx="1659502" cy="22655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45126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Shift+ctrl </a:t>
            </a:r>
            <a:r>
              <a:rPr lang="zh-CN" altLang="en-US" smtClean="0"/>
              <a:t>：不同输入法切换</a:t>
            </a:r>
            <a:endParaRPr lang="en-US" altLang="zh-CN" smtClean="0"/>
          </a:p>
          <a:p>
            <a:r>
              <a:rPr lang="en-US" altLang="zh-CN" smtClean="0"/>
              <a:t>Shift</a:t>
            </a:r>
            <a:r>
              <a:rPr lang="zh-CN" altLang="en-US" smtClean="0"/>
              <a:t>：中英文切换</a:t>
            </a:r>
            <a:endParaRPr lang="en-US" altLang="zh-CN" smtClean="0"/>
          </a:p>
          <a:p>
            <a:r>
              <a:rPr lang="en-US" altLang="zh-CN" smtClean="0"/>
              <a:t>Capslock</a:t>
            </a:r>
            <a:r>
              <a:rPr lang="zh-CN" altLang="en-US" smtClean="0"/>
              <a:t>：英文大小写切换</a:t>
            </a:r>
            <a:endParaRPr lang="en-US" altLang="zh-CN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A2FC1A8-4EF7-471E-A5FA-EDA8D5651A4A}" type="datetime1">
              <a:rPr lang="zh-CN" altLang="en-US" smtClean="0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ED9C428-1944-4AED-B754-54FCAB4EFFED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4339" name="内容占位符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设置日期和时间 </a:t>
            </a:r>
            <a:endParaRPr lang="zh-CN" altLang="en-US" smtClean="0">
              <a:solidFill>
                <a:srgbClr val="FF0000"/>
              </a:solidFill>
            </a:endParaRPr>
          </a:p>
        </p:txBody>
      </p:sp>
      <p:sp>
        <p:nvSpPr>
          <p:cNvPr id="95234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fld id="{7EA1D61B-58BF-4C8B-8945-CC71F2783F96}" type="slidenum">
              <a:rPr lang="en-US" altLang="zh-CN" smtClean="0">
                <a:solidFill>
                  <a:schemeClr val="bg1"/>
                </a:solidFill>
              </a:rPr>
              <a:pPr eaLnBrk="1" hangingPunct="1">
                <a:defRPr/>
              </a:pPr>
              <a:t>45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2565400"/>
            <a:ext cx="2952750" cy="3367088"/>
          </a:xfrm>
          <a:prstGeom prst="rect">
            <a:avLst/>
          </a:prstGeom>
          <a:noFill/>
          <a:ln>
            <a:noFill/>
          </a:ln>
          <a:effectLst>
            <a:outerShdw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</p:pic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 dirty="0">
              <a:solidFill>
                <a:srgbClr val="002060"/>
              </a:solidFill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15363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输入法设置</a:t>
            </a:r>
            <a:endParaRPr lang="zh-CN" altLang="en-US" smtClean="0">
              <a:solidFill>
                <a:srgbClr val="FF0000"/>
              </a:solidFill>
            </a:endParaRP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2636838"/>
            <a:ext cx="3313113" cy="3240087"/>
          </a:xfrm>
          <a:prstGeom prst="rect">
            <a:avLst/>
          </a:prstGeom>
          <a:noFill/>
          <a:ln>
            <a:noFill/>
          </a:ln>
          <a:effectLst>
            <a:outerShdw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</p:pic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添加</a:t>
            </a:r>
            <a:r>
              <a:rPr lang="en-US" altLang="zh-CN" smtClean="0"/>
              <a:t>/</a:t>
            </a:r>
            <a:r>
              <a:rPr lang="zh-CN" altLang="en-US" smtClean="0"/>
              <a:t>删除程序</a:t>
            </a:r>
            <a:endParaRPr lang="en-US" altLang="zh-CN" smtClean="0"/>
          </a:p>
          <a:p>
            <a:r>
              <a:rPr lang="zh-CN" altLang="en-US" smtClean="0"/>
              <a:t>鼠标设置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B76107-8D77-45E3-9520-D3380A30F0C8}" type="datetime1">
              <a:rPr lang="zh-CN" altLang="en-US" smtClean="0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B825500-1F66-49C1-A624-4233888184BF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6537738"/>
      </p:ext>
    </p:extLst>
  </p:cSld>
  <p:clrMapOvr>
    <a:masterClrMapping/>
  </p:clrMapOvr>
  <p:transition spd="med">
    <p:checker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871663" y="0"/>
            <a:ext cx="7272337" cy="1143000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2.2.3  </a:t>
            </a:r>
            <a:r>
              <a:rPr lang="zh-CN" altLang="en-US" sz="3600" dirty="0"/>
              <a:t>窗口</a:t>
            </a:r>
            <a:r>
              <a:rPr lang="zh-CN" altLang="zh-CN" sz="3600" dirty="0" smtClean="0"/>
              <a:t>的</a:t>
            </a:r>
            <a:r>
              <a:rPr lang="zh-CN" altLang="zh-CN" sz="3600" dirty="0"/>
              <a:t>组成及操作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1033572"/>
            <a:ext cx="6849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</a:t>
            </a:r>
            <a:r>
              <a:rPr lang="zh-CN" altLang="zh-CN" sz="2800" dirty="0"/>
              <a:t>．窗口的</a:t>
            </a:r>
            <a:r>
              <a:rPr lang="zh-CN" altLang="en-US" sz="2800" dirty="0"/>
              <a:t>组成</a:t>
            </a:r>
            <a:endParaRPr lang="zh-CN" altLang="zh-CN" sz="2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87625" y="1566795"/>
            <a:ext cx="7344816" cy="4814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6833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871663" y="0"/>
            <a:ext cx="7272337" cy="1143000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2.2.3  </a:t>
            </a:r>
            <a:r>
              <a:rPr lang="zh-CN" altLang="en-US" sz="3600" dirty="0"/>
              <a:t>窗口</a:t>
            </a:r>
            <a:r>
              <a:rPr lang="zh-CN" altLang="zh-CN" sz="3600" dirty="0" smtClean="0"/>
              <a:t>的</a:t>
            </a:r>
            <a:r>
              <a:rPr lang="zh-CN" altLang="zh-CN" sz="3600" dirty="0"/>
              <a:t>组成及操作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1033572"/>
            <a:ext cx="6849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</a:t>
            </a:r>
            <a:r>
              <a:rPr lang="zh-CN" altLang="zh-CN" sz="2800" dirty="0"/>
              <a:t>．窗口的</a:t>
            </a:r>
            <a:r>
              <a:rPr lang="zh-CN" altLang="en-US" sz="2800" dirty="0"/>
              <a:t>组成</a:t>
            </a:r>
            <a:endParaRPr lang="zh-CN" altLang="zh-CN" sz="280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683568" y="1700808"/>
          <a:ext cx="8064896" cy="4700555"/>
        </p:xfrm>
        <a:graphic>
          <a:graphicData uri="http://schemas.openxmlformats.org/drawingml/2006/table">
            <a:tbl>
              <a:tblPr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74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0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0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altLang="en-US" sz="1600" kern="105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组成</a:t>
                      </a:r>
                      <a:endParaRPr lang="zh-CN" sz="1600" kern="105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600" kern="1050" dirty="0">
                          <a:effectLst/>
                          <a:latin typeface="+mn-ea"/>
                          <a:ea typeface="+mn-ea"/>
                        </a:rPr>
                        <a:t>功能</a:t>
                      </a:r>
                      <a:endParaRPr lang="zh-CN" sz="1600" kern="105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540">
                <a:tc>
                  <a:txBody>
                    <a:bodyPr/>
                    <a:lstStyle/>
                    <a:p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标题栏</a:t>
                      </a: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通过标题栏可以对窗口进行移动、关闭、改变大小等操作</a:t>
                      </a:r>
                      <a:endParaRPr lang="zh-CN" sz="1600" kern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40">
                <a:tc>
                  <a:txBody>
                    <a:bodyPr/>
                    <a:lstStyle/>
                    <a:p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地址栏</a:t>
                      </a: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显示出当前窗口的位置</a:t>
                      </a:r>
                      <a:r>
                        <a:rPr kumimoji="0" lang="zh-CN" alt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，也</a:t>
                      </a:r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可以</a:t>
                      </a:r>
                      <a:r>
                        <a:rPr kumimoji="0" lang="zh-CN" alt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在此</a:t>
                      </a:r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快速切换至其他位置</a:t>
                      </a:r>
                      <a:endParaRPr lang="zh-CN" sz="1600" kern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540">
                <a:tc>
                  <a:txBody>
                    <a:bodyPr/>
                    <a:lstStyle/>
                    <a:p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菜单栏</a:t>
                      </a: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集合了针对窗口及窗口中各对象的操作命令，并以菜单项分类显示</a:t>
                      </a:r>
                      <a:endParaRPr lang="zh-CN" sz="1600" kern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540">
                <a:tc>
                  <a:txBody>
                    <a:bodyPr/>
                    <a:lstStyle/>
                    <a:p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工具栏</a:t>
                      </a: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常用命令以快捷按钮的形式显示在工具栏中</a:t>
                      </a:r>
                      <a:endParaRPr lang="zh-CN" sz="1600" kern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7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导航窗格</a:t>
                      </a: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列出了当前计算机中的所有资源，由“收藏夹”、“库”、“计算机”和“网络”</a:t>
                      </a:r>
                      <a:r>
                        <a:rPr kumimoji="0" lang="zh-CN" alt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等</a:t>
                      </a:r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树形目录结构组成</a:t>
                      </a:r>
                      <a:endParaRPr lang="zh-CN" sz="1600" kern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5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搜索框</a:t>
                      </a: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键入</a:t>
                      </a:r>
                      <a:r>
                        <a:rPr kumimoji="0" lang="zh-CN" alt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关键</a:t>
                      </a:r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字词即在当前文件夹或库及其子文件夹中</a:t>
                      </a:r>
                      <a:r>
                        <a:rPr kumimoji="0" lang="zh-CN" alt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搜索</a:t>
                      </a:r>
                      <a:endParaRPr lang="zh-CN" sz="1600" kern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88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文件列表栏</a:t>
                      </a: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显示当前文件夹或库的内容</a:t>
                      </a:r>
                      <a:r>
                        <a:rPr kumimoji="0" lang="zh-CN" alt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，或</a:t>
                      </a:r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搜索结果</a:t>
                      </a:r>
                      <a:endParaRPr lang="zh-CN" sz="1600" kern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5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列标题</a:t>
                      </a: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当文件列表以“详细信息”方式显示时窗口中</a:t>
                      </a:r>
                      <a:r>
                        <a:rPr kumimoji="0" lang="zh-CN" alt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方</a:t>
                      </a:r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出现“列标题”</a:t>
                      </a:r>
                      <a:endParaRPr lang="zh-CN" sz="1600" kern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75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细节窗格</a:t>
                      </a: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使用细节窗格可以查看与选定的文件、文件夹相关联的常见属性</a:t>
                      </a:r>
                      <a:endParaRPr lang="zh-CN" sz="1600" kern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7540">
                <a:tc>
                  <a:txBody>
                    <a:bodyPr/>
                    <a:lstStyle/>
                    <a:p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预览窗格</a:t>
                      </a:r>
                      <a:endParaRPr lang="zh-CN" sz="1600" kern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使用预览窗格可以查看选定文件的内容</a:t>
                      </a:r>
                      <a:endParaRPr lang="zh-CN" sz="1600" kern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7540">
                <a:tc>
                  <a:txBody>
                    <a:bodyPr/>
                    <a:lstStyle/>
                    <a:p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滚动条</a:t>
                      </a:r>
                      <a:endParaRPr lang="zh-CN" sz="1600" kern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kumimoji="0" lang="zh-CN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分为垂直滚动条和水平滚动条</a:t>
                      </a:r>
                      <a:endParaRPr lang="zh-CN" sz="1600" kern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94038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Window3.0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1990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22</a:t>
            </a:r>
            <a:r>
              <a:rPr lang="zh-CN" altLang="en-US" dirty="0"/>
              <a:t>日微软对外发布</a:t>
            </a:r>
            <a:r>
              <a:rPr lang="en-US" altLang="zh-CN" dirty="0"/>
              <a:t>Windows 3.0</a:t>
            </a:r>
            <a:r>
              <a:rPr lang="zh-CN" altLang="en-US" dirty="0"/>
              <a:t>操作系统，它包括一 个改进用户界面以及增强的性能，并且支持</a:t>
            </a:r>
            <a:r>
              <a:rPr lang="en-US" altLang="zh-CN" dirty="0"/>
              <a:t>CD-ROM</a:t>
            </a:r>
            <a:r>
              <a:rPr lang="zh-CN" altLang="en-US" dirty="0"/>
              <a:t>和声卡等。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132856"/>
            <a:ext cx="3843338" cy="1345168"/>
          </a:xfr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0433CF-FBD7-4429-9494-BCDB0245EBE1}" type="datetime1">
              <a:rPr lang="zh-CN" altLang="en-US" smtClean="0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计算机文化基础 - 第一章 计算机的基础知识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78231F-CE32-484C-A335-E6CDE49C17CA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8488605"/>
      </p:ext>
    </p:extLst>
  </p:cSld>
  <p:clrMapOvr>
    <a:masterClrMapping/>
  </p:clrMapOvr>
  <p:transition spd="med">
    <p:checker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871663" y="0"/>
            <a:ext cx="7272337" cy="1143000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2.2.3  </a:t>
            </a:r>
            <a:r>
              <a:rPr lang="zh-CN" altLang="en-US" sz="3600" dirty="0"/>
              <a:t>窗口</a:t>
            </a:r>
            <a:r>
              <a:rPr lang="zh-CN" altLang="zh-CN" sz="3600" dirty="0" smtClean="0"/>
              <a:t>的</a:t>
            </a:r>
            <a:r>
              <a:rPr lang="zh-CN" altLang="zh-CN" sz="3600" dirty="0"/>
              <a:t>组成及操作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1033572"/>
            <a:ext cx="6849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/>
              <a:t>2</a:t>
            </a:r>
            <a:r>
              <a:rPr lang="zh-CN" altLang="zh-CN" sz="2800" dirty="0"/>
              <a:t>．窗口的基本操作</a:t>
            </a:r>
          </a:p>
        </p:txBody>
      </p:sp>
      <p:sp>
        <p:nvSpPr>
          <p:cNvPr id="7" name="矩形 6"/>
          <p:cNvSpPr/>
          <p:nvPr/>
        </p:nvSpPr>
        <p:spPr>
          <a:xfrm>
            <a:off x="611560" y="1628800"/>
            <a:ext cx="4942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/>
              <a:t>（</a:t>
            </a:r>
            <a:r>
              <a:rPr lang="en-US" altLang="zh-CN" sz="2400" dirty="0"/>
              <a:t>1</a:t>
            </a:r>
            <a:r>
              <a:rPr lang="zh-CN" altLang="zh-CN" sz="2400" dirty="0"/>
              <a:t>）窗口的打开</a:t>
            </a:r>
          </a:p>
        </p:txBody>
      </p:sp>
      <p:sp>
        <p:nvSpPr>
          <p:cNvPr id="8" name="矩形 7"/>
          <p:cNvSpPr/>
          <p:nvPr/>
        </p:nvSpPr>
        <p:spPr>
          <a:xfrm>
            <a:off x="611560" y="2175247"/>
            <a:ext cx="640871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ts val="2800"/>
              </a:lnSpc>
              <a:buFont typeface="Arial" pitchFamily="34" charset="0"/>
              <a:buChar char="•"/>
            </a:pPr>
            <a:r>
              <a:rPr lang="zh-CN" altLang="zh-CN" sz="2000" dirty="0"/>
              <a:t>双击要打开的程序、文件或文件夹</a:t>
            </a:r>
            <a:r>
              <a:rPr lang="zh-CN" altLang="zh-CN" sz="2000" dirty="0" smtClean="0"/>
              <a:t>图标</a:t>
            </a:r>
            <a:r>
              <a:rPr lang="zh-CN" altLang="en-US" sz="2000" dirty="0" smtClean="0"/>
              <a:t>。</a:t>
            </a:r>
            <a:endParaRPr lang="zh-CN" altLang="zh-CN" sz="2000" dirty="0"/>
          </a:p>
          <a:p>
            <a:pPr marL="800100" lvl="1" indent="-342900">
              <a:lnSpc>
                <a:spcPts val="2800"/>
              </a:lnSpc>
              <a:buFont typeface="Arial" pitchFamily="34" charset="0"/>
              <a:buChar char="•"/>
            </a:pPr>
            <a:r>
              <a:rPr lang="zh-CN" altLang="zh-CN" sz="2000" dirty="0"/>
              <a:t>选定图标后</a:t>
            </a:r>
            <a:r>
              <a:rPr lang="zh-CN" altLang="zh-CN" sz="2000" dirty="0" smtClean="0"/>
              <a:t>按</a:t>
            </a:r>
            <a:r>
              <a:rPr lang="en-US" altLang="zh-CN" sz="2000" dirty="0" smtClean="0"/>
              <a:t>Enter</a:t>
            </a:r>
            <a:r>
              <a:rPr lang="zh-CN" altLang="zh-CN" sz="2000" dirty="0" smtClean="0"/>
              <a:t>键</a:t>
            </a:r>
            <a:r>
              <a:rPr lang="zh-CN" altLang="en-US" sz="2000" dirty="0" smtClean="0"/>
              <a:t>。</a:t>
            </a:r>
            <a:endParaRPr lang="zh-CN" altLang="zh-CN" sz="2000" dirty="0"/>
          </a:p>
          <a:p>
            <a:pPr marL="800100" lvl="1" indent="-342900">
              <a:lnSpc>
                <a:spcPts val="2800"/>
              </a:lnSpc>
              <a:buFont typeface="Arial" pitchFamily="34" charset="0"/>
              <a:buChar char="•"/>
            </a:pPr>
            <a:r>
              <a:rPr lang="zh-CN" altLang="zh-CN" sz="2000" dirty="0"/>
              <a:t>右击</a:t>
            </a:r>
            <a:r>
              <a:rPr lang="zh-CN" altLang="zh-CN" sz="2000" dirty="0">
                <a:latin typeface="+mn-ea"/>
              </a:rPr>
              <a:t>图标→</a:t>
            </a:r>
            <a:r>
              <a:rPr lang="zh-CN" altLang="zh-CN" sz="2000" dirty="0"/>
              <a:t>“打开”</a:t>
            </a:r>
            <a:r>
              <a:rPr lang="zh-CN" altLang="zh-CN" sz="2000" dirty="0" smtClean="0"/>
              <a:t>命令</a:t>
            </a:r>
            <a:r>
              <a:rPr lang="zh-CN" altLang="en-US" sz="2000" dirty="0" smtClean="0"/>
              <a:t>。</a:t>
            </a:r>
            <a:endParaRPr lang="zh-CN" altLang="zh-CN" sz="2000" dirty="0"/>
          </a:p>
        </p:txBody>
      </p:sp>
      <p:sp>
        <p:nvSpPr>
          <p:cNvPr id="9" name="矩形 8"/>
          <p:cNvSpPr/>
          <p:nvPr/>
        </p:nvSpPr>
        <p:spPr>
          <a:xfrm>
            <a:off x="611560" y="3543399"/>
            <a:ext cx="547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 smtClean="0"/>
              <a:t>（</a:t>
            </a:r>
            <a:r>
              <a:rPr lang="en-US" altLang="zh-CN" sz="2400" dirty="0" smtClean="0"/>
              <a:t>2</a:t>
            </a:r>
            <a:r>
              <a:rPr lang="zh-CN" altLang="zh-CN" sz="2400" dirty="0" smtClean="0"/>
              <a:t>）</a:t>
            </a:r>
            <a:r>
              <a:rPr lang="zh-CN" altLang="zh-CN" sz="2400" dirty="0"/>
              <a:t>窗口的最大化、最小化和还原</a:t>
            </a:r>
          </a:p>
        </p:txBody>
      </p:sp>
      <p:pic>
        <p:nvPicPr>
          <p:cNvPr id="13316" name="图片 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808084"/>
            <a:ext cx="2187974" cy="1701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1117739" y="4149080"/>
            <a:ext cx="7985992" cy="451406"/>
            <a:chOff x="834480" y="4149080"/>
            <a:chExt cx="7985992" cy="451406"/>
          </a:xfrm>
        </p:grpSpPr>
        <p:sp>
          <p:nvSpPr>
            <p:cNvPr id="10" name="矩形 9"/>
            <p:cNvSpPr/>
            <p:nvPr/>
          </p:nvSpPr>
          <p:spPr>
            <a:xfrm>
              <a:off x="834480" y="4149080"/>
              <a:ext cx="7985992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ts val="2800"/>
                </a:lnSpc>
                <a:spcBef>
                  <a:spcPts val="600"/>
                </a:spcBef>
                <a:spcAft>
                  <a:spcPts val="600"/>
                </a:spcAft>
                <a:buFont typeface="Arial" pitchFamily="34" charset="0"/>
                <a:buChar char="•"/>
              </a:pPr>
              <a:r>
                <a:rPr lang="zh-CN" altLang="zh-CN" sz="2000" dirty="0">
                  <a:latin typeface="+mn-ea"/>
                </a:rPr>
                <a:t>利用标题栏右侧</a:t>
              </a:r>
              <a:r>
                <a:rPr lang="zh-CN" altLang="zh-CN" sz="2000" dirty="0" smtClean="0">
                  <a:latin typeface="+mn-ea"/>
                </a:rPr>
                <a:t>的</a:t>
              </a:r>
              <a:r>
                <a:rPr lang="zh-CN" altLang="en-US" sz="2000" dirty="0" smtClean="0">
                  <a:latin typeface="+mn-ea"/>
                </a:rPr>
                <a:t>　</a:t>
              </a:r>
              <a:r>
                <a:rPr lang="en-US" altLang="zh-CN" sz="2000" dirty="0" smtClean="0">
                  <a:latin typeface="+mn-ea"/>
                </a:rPr>
                <a:t> </a:t>
              </a:r>
              <a:r>
                <a:rPr lang="zh-CN" altLang="zh-CN" sz="2000" dirty="0" smtClean="0">
                  <a:latin typeface="+mn-ea"/>
                </a:rPr>
                <a:t>、</a:t>
              </a:r>
              <a:r>
                <a:rPr lang="en-US" altLang="zh-CN" sz="2000" dirty="0" smtClean="0">
                  <a:latin typeface="+mn-ea"/>
                </a:rPr>
                <a:t>　</a:t>
              </a:r>
              <a:r>
                <a:rPr lang="zh-CN" altLang="zh-CN" sz="2000" dirty="0" smtClean="0">
                  <a:latin typeface="+mn-ea"/>
                </a:rPr>
                <a:t>和</a:t>
              </a:r>
              <a:r>
                <a:rPr lang="en-US" altLang="zh-CN" sz="2000" dirty="0" smtClean="0">
                  <a:latin typeface="+mn-ea"/>
                </a:rPr>
                <a:t> 　　</a:t>
              </a:r>
              <a:r>
                <a:rPr lang="zh-CN" altLang="zh-CN" sz="2000" dirty="0" smtClean="0">
                  <a:latin typeface="+mn-ea"/>
                </a:rPr>
                <a:t>按钮</a:t>
              </a:r>
              <a:r>
                <a:rPr lang="zh-CN" altLang="en-US" sz="2000" dirty="0" smtClean="0">
                  <a:latin typeface="+mn-ea"/>
                </a:rPr>
                <a:t>。</a:t>
              </a:r>
              <a:endParaRPr lang="zh-CN" altLang="zh-CN" sz="2000" dirty="0">
                <a:latin typeface="+mn-ea"/>
              </a:endParaRPr>
            </a:p>
          </p:txBody>
        </p:sp>
        <p:pic>
          <p:nvPicPr>
            <p:cNvPr id="13320" name="Picture 8" descr="C:\Users\Administrator\AppData\Roaming\Tencent\Users\44194298\QQ\WinTemp\RichOle\_]73KPEIN08U)T`Z9)$3_CB.jpg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260391" y="4266997"/>
              <a:ext cx="314631" cy="209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C:\Users\Administrator\AppData\Roaming\Tencent\Users\44194298\QQ\WinTemp\RichOle\_]73KPEIN08U)T`Z9)$3_CB.jpg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782667" y="4273644"/>
              <a:ext cx="314631" cy="209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C:\Users\Administrator\AppData\Roaming\Tencent\Users\44194298\QQ\WinTemp\RichOle\_]73KPEIN08U)T`Z9)$3_CB.jpg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464424" y="4273644"/>
              <a:ext cx="524384" cy="209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矩形 16"/>
          <p:cNvSpPr/>
          <p:nvPr/>
        </p:nvSpPr>
        <p:spPr>
          <a:xfrm>
            <a:off x="1122512" y="4666583"/>
            <a:ext cx="7985992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CN" altLang="zh-CN" sz="2000" dirty="0" smtClean="0">
                <a:latin typeface="+mn-ea"/>
              </a:rPr>
              <a:t>按下快捷键</a:t>
            </a:r>
            <a:r>
              <a:rPr lang="en-US" altLang="zh-CN" sz="2000" dirty="0" smtClean="0">
                <a:latin typeface="+mn-ea"/>
              </a:rPr>
              <a:t>Alt+</a:t>
            </a:r>
            <a:r>
              <a:rPr lang="zh-CN" altLang="zh-CN" sz="2000" dirty="0" smtClean="0">
                <a:latin typeface="+mn-ea"/>
              </a:rPr>
              <a:t>空格或右击标题栏，打开窗口控制菜单，单击</a:t>
            </a:r>
            <a:r>
              <a:rPr lang="zh-CN" altLang="en-US" sz="2000" dirty="0" smtClean="0">
                <a:latin typeface="+mn-ea"/>
              </a:rPr>
              <a:t>。</a:t>
            </a:r>
            <a:endParaRPr lang="zh-CN" altLang="zh-CN" sz="2000" dirty="0" smtClean="0">
              <a:latin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22512" y="5170639"/>
            <a:ext cx="74099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CN" altLang="zh-CN" sz="2000" dirty="0" smtClean="0">
                <a:latin typeface="+mn-ea"/>
              </a:rPr>
              <a:t>双击标题栏，可以实现窗口的最大化与还原状态之间的切换</a:t>
            </a:r>
            <a:r>
              <a:rPr lang="zh-CN" altLang="en-US" sz="2000" dirty="0" smtClean="0">
                <a:latin typeface="+mn-ea"/>
              </a:rPr>
              <a:t>。</a:t>
            </a:r>
            <a:endParaRPr lang="zh-CN" altLang="zh-CN" sz="2000" dirty="0" smtClean="0">
              <a:latin typeface="+mn-ea"/>
            </a:endParaRPr>
          </a:p>
          <a:p>
            <a:pPr marL="285750" indent="-285750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CN" altLang="zh-CN" sz="2000" dirty="0" smtClean="0">
                <a:latin typeface="+mn-ea"/>
              </a:rPr>
              <a:t>拖动标题栏到屏幕顶部可最大化窗口，将标题栏从屏幕顶部拖开则还原窗口</a:t>
            </a:r>
            <a:r>
              <a:rPr lang="zh-CN" altLang="en-US" sz="2000" dirty="0" smtClean="0">
                <a:latin typeface="+mn-ea"/>
              </a:rPr>
              <a:t>。</a:t>
            </a:r>
            <a:endParaRPr lang="zh-CN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75364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871663" y="0"/>
            <a:ext cx="7272337" cy="1143000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2.2.3  </a:t>
            </a:r>
            <a:r>
              <a:rPr lang="zh-CN" altLang="en-US" sz="3600" dirty="0"/>
              <a:t>窗口</a:t>
            </a:r>
            <a:r>
              <a:rPr lang="zh-CN" altLang="zh-CN" sz="3600" dirty="0" smtClean="0"/>
              <a:t>的</a:t>
            </a:r>
            <a:r>
              <a:rPr lang="zh-CN" altLang="zh-CN" sz="3600" dirty="0"/>
              <a:t>组成及操作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1033572"/>
            <a:ext cx="6849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/>
              <a:t>2</a:t>
            </a:r>
            <a:r>
              <a:rPr lang="zh-CN" altLang="zh-CN" sz="2800" dirty="0"/>
              <a:t>．窗口的基本操作</a:t>
            </a:r>
          </a:p>
        </p:txBody>
      </p:sp>
      <p:sp>
        <p:nvSpPr>
          <p:cNvPr id="7" name="矩形 6"/>
          <p:cNvSpPr/>
          <p:nvPr/>
        </p:nvSpPr>
        <p:spPr>
          <a:xfrm>
            <a:off x="611560" y="1628800"/>
            <a:ext cx="4942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sz="2400" dirty="0" smtClean="0"/>
              <a:t>（</a:t>
            </a:r>
            <a:r>
              <a:rPr lang="en-US" altLang="zh-CN" sz="2400" dirty="0" smtClean="0"/>
              <a:t>3</a:t>
            </a:r>
            <a:r>
              <a:rPr lang="zh-CN" altLang="zh-CN" sz="2400" dirty="0" smtClean="0"/>
              <a:t>）</a:t>
            </a:r>
            <a:r>
              <a:rPr lang="zh-CN" altLang="zh-CN" sz="2400" dirty="0"/>
              <a:t>窗口</a:t>
            </a:r>
            <a:r>
              <a:rPr lang="zh-CN" altLang="zh-CN" sz="2400" dirty="0" smtClean="0"/>
              <a:t>的</a:t>
            </a:r>
            <a:r>
              <a:rPr lang="zh-CN" altLang="en-US" sz="2400" dirty="0" smtClean="0"/>
              <a:t>缩放</a:t>
            </a:r>
            <a:endParaRPr lang="zh-CN" altLang="zh-CN" sz="2400" dirty="0"/>
          </a:p>
        </p:txBody>
      </p:sp>
      <p:sp>
        <p:nvSpPr>
          <p:cNvPr id="9" name="矩形 8"/>
          <p:cNvSpPr/>
          <p:nvPr/>
        </p:nvSpPr>
        <p:spPr>
          <a:xfrm>
            <a:off x="611560" y="3543399"/>
            <a:ext cx="547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sz="2400" dirty="0" smtClean="0"/>
              <a:t>（</a:t>
            </a:r>
            <a:r>
              <a:rPr lang="en-US" altLang="zh-CN" sz="2400" dirty="0" smtClean="0"/>
              <a:t>4</a:t>
            </a:r>
            <a:r>
              <a:rPr lang="zh-CN" altLang="zh-CN" sz="2400" dirty="0" smtClean="0"/>
              <a:t>）窗口</a:t>
            </a:r>
            <a:r>
              <a:rPr lang="zh-CN" altLang="en-US" sz="2400" dirty="0" smtClean="0"/>
              <a:t>移动</a:t>
            </a:r>
            <a:endParaRPr lang="zh-CN" altLang="zh-CN" sz="2400" dirty="0"/>
          </a:p>
        </p:txBody>
      </p:sp>
      <p:sp>
        <p:nvSpPr>
          <p:cNvPr id="18" name="矩形 17"/>
          <p:cNvSpPr/>
          <p:nvPr/>
        </p:nvSpPr>
        <p:spPr>
          <a:xfrm>
            <a:off x="839253" y="4005064"/>
            <a:ext cx="5649253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 smtClean="0"/>
              <a:t>　　</a:t>
            </a:r>
            <a:r>
              <a:rPr lang="zh-CN" altLang="zh-CN" sz="2000" dirty="0" smtClean="0"/>
              <a:t>仅</a:t>
            </a:r>
            <a:r>
              <a:rPr lang="zh-CN" altLang="zh-CN" sz="2000" dirty="0"/>
              <a:t>当窗口为还原状态时，方可移动窗口的位置</a:t>
            </a:r>
            <a:r>
              <a:rPr lang="zh-CN" altLang="zh-CN" sz="2000" dirty="0" smtClean="0"/>
              <a:t>。拖动</a:t>
            </a:r>
            <a:r>
              <a:rPr lang="zh-CN" altLang="zh-CN" sz="2000" dirty="0"/>
              <a:t>窗口的标题栏，到目标位置后释放即</a:t>
            </a:r>
            <a:r>
              <a:rPr lang="zh-CN" altLang="zh-CN" sz="2000" dirty="0" smtClean="0"/>
              <a:t>可</a:t>
            </a:r>
            <a:r>
              <a:rPr lang="zh-CN" altLang="en-US" sz="2000" dirty="0" smtClean="0"/>
              <a:t>。</a:t>
            </a:r>
            <a:endParaRPr lang="zh-CN" altLang="zh-CN" sz="2000" dirty="0"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39834" y="2175247"/>
            <a:ext cx="8308630" cy="1169551"/>
            <a:chOff x="439834" y="2175247"/>
            <a:chExt cx="8308630" cy="1169551"/>
          </a:xfrm>
        </p:grpSpPr>
        <p:sp>
          <p:nvSpPr>
            <p:cNvPr id="8" name="矩形 7"/>
            <p:cNvSpPr/>
            <p:nvPr/>
          </p:nvSpPr>
          <p:spPr>
            <a:xfrm>
              <a:off x="439834" y="2175247"/>
              <a:ext cx="8308630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l">
                <a:lnSpc>
                  <a:spcPts val="2800"/>
                </a:lnSpc>
              </a:pPr>
              <a:r>
                <a:rPr lang="zh-CN" altLang="en-US" sz="2000" dirty="0" smtClean="0"/>
                <a:t>　　</a:t>
              </a:r>
              <a:r>
                <a:rPr lang="zh-CN" altLang="zh-CN" sz="2000" dirty="0" smtClean="0"/>
                <a:t>仅</a:t>
              </a:r>
              <a:r>
                <a:rPr lang="zh-CN" altLang="zh-CN" sz="2000" dirty="0"/>
                <a:t>当窗口为还原状态时，方可调整窗口的</a:t>
              </a:r>
              <a:r>
                <a:rPr lang="zh-CN" altLang="zh-CN" sz="2000" dirty="0" smtClean="0"/>
                <a:t>尺寸</a:t>
              </a:r>
              <a:r>
                <a:rPr lang="zh-CN" altLang="en-US" sz="2000" dirty="0" smtClean="0"/>
                <a:t>。</a:t>
              </a:r>
              <a:r>
                <a:rPr lang="zh-CN" altLang="zh-CN" sz="2000" dirty="0" smtClean="0"/>
                <a:t>当</a:t>
              </a:r>
              <a:r>
                <a:rPr lang="zh-CN" altLang="zh-CN" sz="2000" dirty="0"/>
                <a:t>鼠标指向窗口的任意一个边角或边框时，鼠标指针</a:t>
              </a:r>
              <a:r>
                <a:rPr lang="zh-CN" altLang="zh-CN" sz="2000" dirty="0" smtClean="0"/>
                <a:t>变为</a:t>
              </a:r>
              <a:r>
                <a:rPr lang="en-US" altLang="zh-CN" sz="2000" dirty="0" smtClean="0"/>
                <a:t>　</a:t>
              </a:r>
              <a:r>
                <a:rPr lang="zh-CN" altLang="zh-CN" sz="2000" dirty="0" smtClean="0"/>
                <a:t>、</a:t>
              </a:r>
              <a:r>
                <a:rPr lang="zh-CN" altLang="en-US" sz="2000" dirty="0" smtClean="0"/>
                <a:t>　</a:t>
              </a:r>
              <a:r>
                <a:rPr lang="zh-CN" altLang="zh-CN" sz="2000" dirty="0" smtClean="0"/>
                <a:t>或</a:t>
              </a:r>
              <a:r>
                <a:rPr lang="en-US" altLang="zh-CN" sz="2000" dirty="0" smtClean="0"/>
                <a:t>　</a:t>
              </a:r>
              <a:r>
                <a:rPr lang="zh-CN" altLang="zh-CN" sz="2000" dirty="0" smtClean="0"/>
                <a:t>、</a:t>
              </a:r>
              <a:r>
                <a:rPr lang="zh-CN" altLang="en-US" sz="2000" dirty="0" smtClean="0"/>
                <a:t>　</a:t>
              </a:r>
              <a:r>
                <a:rPr lang="zh-CN" altLang="zh-CN" sz="2000" dirty="0" smtClean="0"/>
                <a:t>形状</a:t>
              </a:r>
              <a:r>
                <a:rPr lang="zh-CN" altLang="zh-CN" sz="2000" dirty="0"/>
                <a:t>，此时按住鼠标左键</a:t>
              </a:r>
              <a:r>
                <a:rPr lang="zh-CN" altLang="zh-CN" sz="2000" dirty="0" smtClean="0"/>
                <a:t>拖动</a:t>
              </a:r>
              <a:r>
                <a:rPr lang="zh-CN" altLang="en-US" sz="2000" dirty="0" smtClean="0"/>
                <a:t>即</a:t>
              </a:r>
              <a:r>
                <a:rPr lang="zh-CN" altLang="zh-CN" sz="2000" dirty="0" smtClean="0"/>
                <a:t>可</a:t>
              </a:r>
              <a:r>
                <a:rPr lang="zh-CN" altLang="zh-CN" sz="2000" dirty="0"/>
                <a:t>调整窗口的</a:t>
              </a:r>
              <a:r>
                <a:rPr lang="zh-CN" altLang="zh-CN" sz="2000" dirty="0" smtClean="0"/>
                <a:t>尺寸</a:t>
              </a:r>
              <a:r>
                <a:rPr lang="zh-CN" altLang="en-US" sz="2000" dirty="0" smtClean="0"/>
                <a:t>。</a:t>
              </a:r>
              <a:endParaRPr lang="zh-CN" altLang="zh-CN" sz="2000" dirty="0"/>
            </a:p>
          </p:txBody>
        </p:sp>
        <p:pic>
          <p:nvPicPr>
            <p:cNvPr id="15363" name="Picture 3" descr="LB7LP2}M96P4EYTSQS6CQTQ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104" y="2626024"/>
              <a:ext cx="273050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4" name="Picture 4" descr="H~L_Q%Q[OSI)YYZ48E2@%NF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2638523"/>
              <a:ext cx="293687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5" name="Picture 5" descr="FSICHW83]~{1{`VLJ[X3NYQ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224" y="2604269"/>
              <a:ext cx="18415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7" name="Picture 7" descr="5%_{T(R%@C[MY%JU7~}_N]2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264" y="2673086"/>
              <a:ext cx="334963" cy="157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矩形 20"/>
          <p:cNvSpPr/>
          <p:nvPr/>
        </p:nvSpPr>
        <p:spPr>
          <a:xfrm>
            <a:off x="611560" y="4911551"/>
            <a:ext cx="547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sz="2400" dirty="0" smtClean="0"/>
              <a:t>（</a:t>
            </a:r>
            <a:r>
              <a:rPr lang="en-US" altLang="zh-CN" sz="2400" dirty="0"/>
              <a:t>5</a:t>
            </a:r>
            <a:r>
              <a:rPr lang="zh-CN" altLang="zh-CN" sz="2400" dirty="0" smtClean="0"/>
              <a:t>）</a:t>
            </a:r>
            <a:r>
              <a:rPr lang="zh-CN" altLang="en-US" sz="2400" dirty="0" smtClean="0"/>
              <a:t>多</a:t>
            </a:r>
            <a:r>
              <a:rPr lang="zh-CN" altLang="zh-CN" sz="2400" dirty="0" smtClean="0"/>
              <a:t>窗口</a:t>
            </a:r>
            <a:r>
              <a:rPr lang="zh-CN" altLang="en-US" sz="2400" dirty="0" smtClean="0"/>
              <a:t>排列</a:t>
            </a:r>
            <a:endParaRPr lang="zh-CN" altLang="zh-CN" sz="2400" dirty="0"/>
          </a:p>
        </p:txBody>
      </p:sp>
      <p:sp>
        <p:nvSpPr>
          <p:cNvPr id="22" name="矩形 21"/>
          <p:cNvSpPr/>
          <p:nvPr/>
        </p:nvSpPr>
        <p:spPr>
          <a:xfrm>
            <a:off x="839253" y="5373216"/>
            <a:ext cx="5649253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 smtClean="0">
                <a:latin typeface="+mn-ea"/>
              </a:rPr>
              <a:t>　　</a:t>
            </a:r>
            <a:r>
              <a:rPr lang="zh-CN" altLang="zh-CN" sz="2000" dirty="0">
                <a:latin typeface="+mn-ea"/>
              </a:rPr>
              <a:t>右击任务栏的空白</a:t>
            </a:r>
            <a:r>
              <a:rPr lang="zh-CN" altLang="zh-CN" sz="2000" dirty="0" smtClean="0">
                <a:latin typeface="+mn-ea"/>
              </a:rPr>
              <a:t>区</a:t>
            </a:r>
            <a:r>
              <a:rPr lang="en-US" altLang="zh-CN" sz="2000" dirty="0" smtClean="0">
                <a:latin typeface="+mn-ea"/>
              </a:rPr>
              <a:t>→</a:t>
            </a:r>
            <a:r>
              <a:rPr lang="zh-CN" altLang="zh-CN" sz="2000" dirty="0" smtClean="0">
                <a:latin typeface="+mn-ea"/>
              </a:rPr>
              <a:t>任务栏</a:t>
            </a:r>
            <a:r>
              <a:rPr lang="zh-CN" altLang="zh-CN" sz="2000" dirty="0">
                <a:latin typeface="+mn-ea"/>
              </a:rPr>
              <a:t>快捷</a:t>
            </a:r>
            <a:r>
              <a:rPr lang="zh-CN" altLang="zh-CN" sz="2000" dirty="0" smtClean="0">
                <a:latin typeface="+mn-ea"/>
              </a:rPr>
              <a:t>菜单</a:t>
            </a:r>
            <a:r>
              <a:rPr lang="en-US" altLang="zh-CN" sz="2000" dirty="0" smtClean="0">
                <a:latin typeface="+mn-ea"/>
              </a:rPr>
              <a:t>→</a:t>
            </a:r>
            <a:r>
              <a:rPr lang="zh-CN" altLang="zh-CN" sz="2000" dirty="0" smtClean="0">
                <a:latin typeface="+mn-ea"/>
              </a:rPr>
              <a:t>层叠窗口</a:t>
            </a:r>
            <a:r>
              <a:rPr lang="zh-CN" altLang="en-US" sz="2000" dirty="0" smtClean="0">
                <a:latin typeface="+mn-ea"/>
              </a:rPr>
              <a:t>／</a:t>
            </a:r>
            <a:r>
              <a:rPr lang="zh-CN" altLang="zh-CN" sz="2000" dirty="0" smtClean="0">
                <a:latin typeface="+mn-ea"/>
              </a:rPr>
              <a:t>堆叠</a:t>
            </a:r>
            <a:r>
              <a:rPr lang="zh-CN" altLang="zh-CN" sz="2000" dirty="0">
                <a:latin typeface="+mn-ea"/>
              </a:rPr>
              <a:t>显示</a:t>
            </a:r>
            <a:r>
              <a:rPr lang="zh-CN" altLang="zh-CN" sz="2000" dirty="0" smtClean="0">
                <a:latin typeface="+mn-ea"/>
              </a:rPr>
              <a:t>窗口</a:t>
            </a:r>
            <a:r>
              <a:rPr lang="zh-CN" altLang="en-US" sz="2000" dirty="0" smtClean="0">
                <a:latin typeface="+mn-ea"/>
              </a:rPr>
              <a:t>／</a:t>
            </a:r>
            <a:r>
              <a:rPr lang="zh-CN" altLang="zh-CN" sz="2000" dirty="0" smtClean="0">
                <a:latin typeface="+mn-ea"/>
              </a:rPr>
              <a:t>并排显示窗口</a:t>
            </a:r>
            <a:r>
              <a:rPr lang="zh-CN" altLang="en-US" sz="2000" dirty="0" smtClean="0">
                <a:latin typeface="+mn-ea"/>
              </a:rPr>
              <a:t>。</a:t>
            </a:r>
            <a:endParaRPr lang="zh-CN" altLang="zh-CN" sz="2000" dirty="0">
              <a:latin typeface="+mn-ea"/>
            </a:endParaRPr>
          </a:p>
        </p:txBody>
      </p:sp>
      <p:pic>
        <p:nvPicPr>
          <p:cNvPr id="15368" name="图片 1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949" y="3717032"/>
            <a:ext cx="2091500" cy="2289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4219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21" grpId="0"/>
      <p:bldP spid="2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871663" y="0"/>
            <a:ext cx="7272337" cy="1143000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2.2.3  </a:t>
            </a:r>
            <a:r>
              <a:rPr lang="zh-CN" altLang="en-US" sz="3600" dirty="0"/>
              <a:t>窗口</a:t>
            </a:r>
            <a:r>
              <a:rPr lang="zh-CN" altLang="zh-CN" sz="3600" dirty="0" smtClean="0"/>
              <a:t>的</a:t>
            </a:r>
            <a:r>
              <a:rPr lang="zh-CN" altLang="zh-CN" sz="3600" dirty="0"/>
              <a:t>组成及操作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1033572"/>
            <a:ext cx="6849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/>
              <a:t>2</a:t>
            </a:r>
            <a:r>
              <a:rPr lang="zh-CN" altLang="zh-CN" sz="2800" dirty="0"/>
              <a:t>．窗口的基本操作</a:t>
            </a:r>
          </a:p>
        </p:txBody>
      </p:sp>
      <p:sp>
        <p:nvSpPr>
          <p:cNvPr id="7" name="矩形 6"/>
          <p:cNvSpPr/>
          <p:nvPr/>
        </p:nvSpPr>
        <p:spPr>
          <a:xfrm>
            <a:off x="611560" y="1628800"/>
            <a:ext cx="4942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sz="2400" dirty="0" smtClean="0"/>
              <a:t>（</a:t>
            </a:r>
            <a:r>
              <a:rPr lang="en-US" altLang="zh-CN" sz="2400" dirty="0" smtClean="0"/>
              <a:t>6</a:t>
            </a:r>
            <a:r>
              <a:rPr lang="zh-CN" altLang="zh-CN" sz="2400" dirty="0" smtClean="0"/>
              <a:t>）</a:t>
            </a:r>
            <a:r>
              <a:rPr lang="zh-CN" altLang="zh-CN" sz="2400" dirty="0"/>
              <a:t>窗口</a:t>
            </a:r>
            <a:r>
              <a:rPr lang="zh-CN" altLang="zh-CN" sz="2400" dirty="0" smtClean="0"/>
              <a:t>的</a:t>
            </a:r>
            <a:r>
              <a:rPr lang="zh-CN" altLang="en-US" sz="2400" dirty="0" smtClean="0"/>
              <a:t>切换</a:t>
            </a:r>
            <a:endParaRPr lang="zh-CN" altLang="zh-CN" sz="2400" dirty="0"/>
          </a:p>
        </p:txBody>
      </p:sp>
      <p:sp>
        <p:nvSpPr>
          <p:cNvPr id="18" name="矩形 17"/>
          <p:cNvSpPr/>
          <p:nvPr/>
        </p:nvSpPr>
        <p:spPr>
          <a:xfrm>
            <a:off x="839252" y="2060848"/>
            <a:ext cx="7925147" cy="816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ts val="3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zh-CN" altLang="en-US" sz="2000" dirty="0" smtClean="0"/>
              <a:t>　</a:t>
            </a:r>
            <a:r>
              <a:rPr lang="zh-CN" altLang="zh-CN" sz="2000" dirty="0" smtClean="0"/>
              <a:t>鼠标</a:t>
            </a:r>
            <a:r>
              <a:rPr lang="zh-CN" altLang="zh-CN" sz="2000" dirty="0"/>
              <a:t>指针指向任务栏中的某个程序按钮时</a:t>
            </a:r>
            <a:r>
              <a:rPr lang="zh-CN" altLang="zh-CN" sz="2000" dirty="0" smtClean="0"/>
              <a:t>，其</a:t>
            </a:r>
            <a:r>
              <a:rPr lang="zh-CN" altLang="zh-CN" sz="2000" dirty="0"/>
              <a:t>上方显示多个预览缩略</a:t>
            </a:r>
            <a:r>
              <a:rPr lang="zh-CN" altLang="zh-CN" sz="2000" dirty="0" smtClean="0"/>
              <a:t>图</a:t>
            </a:r>
            <a:r>
              <a:rPr lang="zh-CN" altLang="en-US" sz="2000" dirty="0" smtClean="0"/>
              <a:t>，</a:t>
            </a:r>
            <a:r>
              <a:rPr lang="zh-CN" altLang="zh-CN" sz="2000" dirty="0" smtClean="0"/>
              <a:t>单击</a:t>
            </a:r>
            <a:r>
              <a:rPr lang="zh-CN" altLang="zh-CN" sz="2000" dirty="0"/>
              <a:t>其中某个预览缩略图即可切换至相应的</a:t>
            </a:r>
            <a:r>
              <a:rPr lang="zh-CN" altLang="zh-CN" sz="2000" dirty="0" smtClean="0"/>
              <a:t>窗口</a:t>
            </a:r>
            <a:r>
              <a:rPr lang="zh-CN" altLang="en-US" sz="2000" dirty="0" smtClean="0"/>
              <a:t>。</a:t>
            </a:r>
            <a:endParaRPr lang="zh-CN" altLang="zh-CN" sz="2000" dirty="0"/>
          </a:p>
        </p:txBody>
      </p:sp>
      <p:pic>
        <p:nvPicPr>
          <p:cNvPr id="16387" name="图片 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97152"/>
            <a:ext cx="4054659" cy="1317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4803960" y="4627188"/>
            <a:ext cx="3960440" cy="2114180"/>
            <a:chOff x="1691680" y="2494140"/>
            <a:chExt cx="5472608" cy="3074678"/>
          </a:xfrm>
        </p:grpSpPr>
        <p:pic>
          <p:nvPicPr>
            <p:cNvPr id="16388" name="图片 1"/>
            <p:cNvPicPr>
              <a:picLocks noChangeAspect="1" noChangeArrowheads="1"/>
            </p:cNvPicPr>
            <p:nvPr/>
          </p:nvPicPr>
          <p:blipFill>
            <a:blip r:embed="rId4" cstate="email">
              <a:lum brigh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494140"/>
              <a:ext cx="5472608" cy="3074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86" name="图片 1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5414" y="3636412"/>
              <a:ext cx="4968552" cy="77104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矩形 22"/>
          <p:cNvSpPr/>
          <p:nvPr/>
        </p:nvSpPr>
        <p:spPr>
          <a:xfrm>
            <a:off x="841096" y="2884916"/>
            <a:ext cx="7925147" cy="816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ts val="3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zh-CN" altLang="en-US" sz="2000" dirty="0" smtClean="0"/>
              <a:t>　使用快捷键</a:t>
            </a:r>
            <a:r>
              <a:rPr lang="en-US" altLang="zh-CN" sz="2000" dirty="0" err="1" smtClean="0"/>
              <a:t>Alt+Tab</a:t>
            </a:r>
            <a:r>
              <a:rPr lang="zh-CN" altLang="zh-CN" sz="2000" dirty="0" smtClean="0"/>
              <a:t>，</a:t>
            </a:r>
            <a:r>
              <a:rPr lang="zh-CN" altLang="en-US" sz="2000" dirty="0" smtClean="0"/>
              <a:t>通过</a:t>
            </a:r>
            <a:r>
              <a:rPr lang="zh-CN" altLang="zh-CN" sz="2000" dirty="0" smtClean="0"/>
              <a:t>屏幕</a:t>
            </a:r>
            <a:r>
              <a:rPr lang="zh-CN" altLang="zh-CN" sz="2000" dirty="0"/>
              <a:t>中间</a:t>
            </a:r>
            <a:r>
              <a:rPr lang="zh-CN" altLang="zh-CN" sz="2000" dirty="0" smtClean="0"/>
              <a:t>显示</a:t>
            </a:r>
            <a:r>
              <a:rPr lang="zh-CN" altLang="en-US" sz="2000" dirty="0" smtClean="0"/>
              <a:t>的</a:t>
            </a:r>
            <a:r>
              <a:rPr lang="zh-CN" altLang="zh-CN" sz="2000" dirty="0" smtClean="0"/>
              <a:t>切换</a:t>
            </a:r>
            <a:r>
              <a:rPr lang="zh-CN" altLang="zh-CN" sz="2000" dirty="0"/>
              <a:t>面</a:t>
            </a:r>
            <a:r>
              <a:rPr lang="zh-CN" altLang="zh-CN" sz="2000" dirty="0" smtClean="0"/>
              <a:t>板，逐一</a:t>
            </a:r>
            <a:r>
              <a:rPr lang="zh-CN" altLang="zh-CN" sz="2000" dirty="0"/>
              <a:t>浏览各个窗口，直至找到需要的</a:t>
            </a:r>
            <a:r>
              <a:rPr lang="zh-CN" altLang="zh-CN" sz="2000" dirty="0" smtClean="0"/>
              <a:t>窗口，释放</a:t>
            </a:r>
            <a:r>
              <a:rPr lang="zh-CN" altLang="en-US" sz="2000" dirty="0" smtClean="0"/>
              <a:t>快捷键。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8828735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871663" y="0"/>
            <a:ext cx="7272337" cy="1143000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2.2.3  </a:t>
            </a:r>
            <a:r>
              <a:rPr lang="zh-CN" altLang="en-US" sz="3600" dirty="0"/>
              <a:t>窗口</a:t>
            </a:r>
            <a:r>
              <a:rPr lang="zh-CN" altLang="zh-CN" sz="3600" dirty="0" smtClean="0"/>
              <a:t>的</a:t>
            </a:r>
            <a:r>
              <a:rPr lang="zh-CN" altLang="zh-CN" sz="3600" dirty="0"/>
              <a:t>组成及操作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1033572"/>
            <a:ext cx="6849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</a:t>
            </a:r>
            <a:r>
              <a:rPr lang="zh-CN" altLang="zh-CN" sz="2800" dirty="0"/>
              <a:t>．窗口的基本操作</a:t>
            </a:r>
          </a:p>
        </p:txBody>
      </p:sp>
      <p:sp>
        <p:nvSpPr>
          <p:cNvPr id="7" name="矩形 6"/>
          <p:cNvSpPr/>
          <p:nvPr/>
        </p:nvSpPr>
        <p:spPr>
          <a:xfrm>
            <a:off x="611560" y="1628800"/>
            <a:ext cx="4942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sz="2400" dirty="0" smtClean="0"/>
              <a:t>（</a:t>
            </a:r>
            <a:r>
              <a:rPr lang="en-US" altLang="zh-CN" sz="2400" dirty="0" smtClean="0"/>
              <a:t>7</a:t>
            </a:r>
            <a:r>
              <a:rPr lang="zh-CN" altLang="zh-CN" sz="2400" dirty="0" smtClean="0"/>
              <a:t>）</a:t>
            </a:r>
            <a:r>
              <a:rPr lang="zh-CN" altLang="zh-CN" sz="2400" dirty="0"/>
              <a:t>窗口</a:t>
            </a:r>
            <a:r>
              <a:rPr lang="zh-CN" altLang="zh-CN" sz="2400" dirty="0" smtClean="0"/>
              <a:t>的</a:t>
            </a:r>
            <a:r>
              <a:rPr lang="zh-CN" altLang="en-US" sz="2400" dirty="0" smtClean="0"/>
              <a:t>关闭</a:t>
            </a:r>
            <a:endParaRPr lang="zh-CN" altLang="zh-CN" sz="2400" dirty="0"/>
          </a:p>
        </p:txBody>
      </p:sp>
      <p:grpSp>
        <p:nvGrpSpPr>
          <p:cNvPr id="3" name="组合 2"/>
          <p:cNvGrpSpPr/>
          <p:nvPr/>
        </p:nvGrpSpPr>
        <p:grpSpPr>
          <a:xfrm>
            <a:off x="839252" y="2134011"/>
            <a:ext cx="7925147" cy="2492990"/>
            <a:chOff x="839252" y="2134011"/>
            <a:chExt cx="7925147" cy="2492990"/>
          </a:xfrm>
        </p:grpSpPr>
        <p:sp>
          <p:nvSpPr>
            <p:cNvPr id="18" name="矩形 17"/>
            <p:cNvSpPr/>
            <p:nvPr/>
          </p:nvSpPr>
          <p:spPr>
            <a:xfrm>
              <a:off x="839252" y="2134011"/>
              <a:ext cx="7925147" cy="2492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lnSpc>
                  <a:spcPct val="130000"/>
                </a:lnSpc>
                <a:buFont typeface="Arial" pitchFamily="34" charset="0"/>
                <a:buChar char="•"/>
              </a:pPr>
              <a:r>
                <a:rPr lang="zh-CN" altLang="zh-CN" sz="2000" dirty="0" smtClean="0">
                  <a:latin typeface="+mn-ea"/>
                </a:rPr>
                <a:t>单击</a:t>
              </a:r>
              <a:r>
                <a:rPr lang="zh-CN" altLang="zh-CN" sz="2000" dirty="0">
                  <a:latin typeface="+mn-ea"/>
                </a:rPr>
                <a:t>标题栏右侧的“关闭”按钮</a:t>
              </a:r>
              <a:r>
                <a:rPr lang="en-US" altLang="zh-CN" sz="2000" dirty="0">
                  <a:latin typeface="+mn-ea"/>
                </a:rPr>
                <a:t> </a:t>
              </a:r>
              <a:r>
                <a:rPr lang="en-US" altLang="zh-CN" sz="2000" dirty="0" smtClean="0">
                  <a:latin typeface="+mn-ea"/>
                </a:rPr>
                <a:t>　　。</a:t>
              </a:r>
              <a:endParaRPr lang="zh-CN" altLang="zh-CN" sz="2000" dirty="0">
                <a:latin typeface="+mn-ea"/>
              </a:endParaRPr>
            </a:p>
            <a:p>
              <a:pPr marL="342900" indent="-342900" algn="l">
                <a:lnSpc>
                  <a:spcPct val="130000"/>
                </a:lnSpc>
                <a:buFont typeface="Arial" pitchFamily="34" charset="0"/>
                <a:buChar char="•"/>
              </a:pPr>
              <a:r>
                <a:rPr lang="zh-CN" altLang="zh-CN" sz="2000" smtClean="0">
                  <a:latin typeface="+mn-ea"/>
                </a:rPr>
                <a:t>按下</a:t>
              </a:r>
              <a:r>
                <a:rPr lang="zh-CN" altLang="zh-CN" sz="2000" dirty="0">
                  <a:latin typeface="+mn-ea"/>
                </a:rPr>
                <a:t>快捷键</a:t>
              </a:r>
              <a:r>
                <a:rPr lang="en-US" altLang="zh-CN" sz="2000" dirty="0" smtClean="0">
                  <a:latin typeface="+mn-ea"/>
                </a:rPr>
                <a:t>Alt+F4。</a:t>
              </a:r>
              <a:endParaRPr lang="zh-CN" altLang="zh-CN" sz="2000" dirty="0">
                <a:latin typeface="+mn-ea"/>
              </a:endParaRPr>
            </a:p>
            <a:p>
              <a:pPr marL="342900" indent="-342900" algn="l">
                <a:lnSpc>
                  <a:spcPct val="130000"/>
                </a:lnSpc>
                <a:buFont typeface="Arial" pitchFamily="34" charset="0"/>
                <a:buChar char="•"/>
              </a:pPr>
              <a:r>
                <a:rPr lang="zh-CN" altLang="zh-CN" sz="2000" smtClean="0">
                  <a:latin typeface="+mn-ea"/>
                </a:rPr>
                <a:t>鼠标</a:t>
              </a:r>
              <a:r>
                <a:rPr lang="zh-CN" altLang="zh-CN" sz="2000" dirty="0">
                  <a:latin typeface="+mn-ea"/>
                </a:rPr>
                <a:t>指向任务栏上的程序按钮，其上方显示多窗口预览缩略图</a:t>
              </a:r>
              <a:r>
                <a:rPr lang="zh-CN" altLang="zh-CN" sz="2000" dirty="0" smtClean="0">
                  <a:latin typeface="+mn-ea"/>
                </a:rPr>
                <a:t>，右</a:t>
              </a:r>
              <a:r>
                <a:rPr lang="zh-CN" altLang="zh-CN" sz="2000" dirty="0">
                  <a:latin typeface="+mn-ea"/>
                </a:rPr>
                <a:t>击其中的一个缩略图→“关闭”</a:t>
              </a:r>
              <a:r>
                <a:rPr lang="zh-CN" altLang="zh-CN" sz="2000" dirty="0" smtClean="0">
                  <a:latin typeface="+mn-ea"/>
                </a:rPr>
                <a:t>命令</a:t>
              </a:r>
              <a:r>
                <a:rPr lang="zh-CN" altLang="en-US" sz="2000" dirty="0" smtClean="0">
                  <a:latin typeface="+mn-ea"/>
                </a:rPr>
                <a:t>，或单击缩略图右上角的</a:t>
              </a:r>
              <a:r>
                <a:rPr lang="en-US" altLang="zh-CN" sz="2000" dirty="0" smtClean="0">
                  <a:latin typeface="+mn-ea"/>
                </a:rPr>
                <a:t>“</a:t>
              </a:r>
              <a:r>
                <a:rPr lang="zh-CN" altLang="en-US" sz="2000" dirty="0" smtClean="0">
                  <a:latin typeface="+mn-ea"/>
                </a:rPr>
                <a:t>关闭</a:t>
              </a:r>
              <a:r>
                <a:rPr lang="en-US" altLang="zh-CN" sz="2000" dirty="0" smtClean="0">
                  <a:latin typeface="+mn-ea"/>
                </a:rPr>
                <a:t>”</a:t>
              </a:r>
              <a:r>
                <a:rPr lang="zh-CN" altLang="en-US" sz="2000" dirty="0" smtClean="0">
                  <a:latin typeface="+mn-ea"/>
                </a:rPr>
                <a:t>按钮　。</a:t>
              </a:r>
              <a:endParaRPr lang="zh-CN" altLang="zh-CN" sz="2000" dirty="0">
                <a:latin typeface="+mn-ea"/>
              </a:endParaRPr>
            </a:p>
            <a:p>
              <a:pPr marL="342900" indent="-342900" algn="l">
                <a:lnSpc>
                  <a:spcPct val="130000"/>
                </a:lnSpc>
                <a:buFont typeface="Arial" pitchFamily="34" charset="0"/>
                <a:buChar char="•"/>
              </a:pPr>
              <a:r>
                <a:rPr lang="zh-CN" altLang="zh-CN" sz="2000" dirty="0">
                  <a:latin typeface="+mn-ea"/>
                </a:rPr>
                <a:t>右击任务栏上的某个程序按钮→“关闭窗口”</a:t>
              </a:r>
              <a:r>
                <a:rPr lang="zh-CN" altLang="zh-CN" sz="2000" dirty="0" smtClean="0">
                  <a:latin typeface="+mn-ea"/>
                </a:rPr>
                <a:t>命令</a:t>
              </a:r>
              <a:r>
                <a:rPr lang="zh-CN" altLang="en-US" sz="2000" dirty="0" smtClean="0">
                  <a:latin typeface="+mn-ea"/>
                </a:rPr>
                <a:t>。</a:t>
              </a:r>
              <a:endParaRPr lang="zh-CN" altLang="zh-CN" sz="2000" dirty="0">
                <a:latin typeface="+mn-ea"/>
              </a:endParaRPr>
            </a:p>
          </p:txBody>
        </p:sp>
        <p:pic>
          <p:nvPicPr>
            <p:cNvPr id="17410" name="图片 1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2262358"/>
              <a:ext cx="572577" cy="243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74" name="图片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220" y="5423338"/>
            <a:ext cx="241486" cy="241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3544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>
                <a:solidFill>
                  <a:srgbClr val="002060"/>
                </a:solidFill>
                <a:latin typeface="华文隶书" pitchFamily="2" charset="-122"/>
                <a:ea typeface="华文隶书" pitchFamily="2" charset="-122"/>
              </a:rPr>
              <a:t/>
            </a:r>
            <a:br>
              <a:rPr lang="en-US" altLang="zh-CN" dirty="0" smtClean="0">
                <a:solidFill>
                  <a:srgbClr val="002060"/>
                </a:solidFill>
                <a:latin typeface="华文隶书" pitchFamily="2" charset="-122"/>
                <a:ea typeface="华文隶书" pitchFamily="2" charset="-122"/>
              </a:rPr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4000" dirty="0" smtClean="0"/>
              <a:t> 2.2</a:t>
            </a:r>
            <a:r>
              <a:rPr lang="zh-CN" altLang="en-US" sz="4000" dirty="0" smtClean="0"/>
              <a:t>、操作系统功能</a:t>
            </a:r>
            <a:endParaRPr lang="zh-CN" altLang="zh-CN" sz="4000" dirty="0" smtClean="0">
              <a:solidFill>
                <a:srgbClr val="002060"/>
              </a:solidFill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   </a:t>
            </a:r>
            <a:r>
              <a:rPr lang="en-US" altLang="zh-CN" smtClean="0"/>
              <a:t>2.2.1</a:t>
            </a:r>
            <a:r>
              <a:rPr lang="zh-CN" altLang="en-US" smtClean="0"/>
              <a:t>、进程管理（处理器管理）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mtClean="0"/>
              <a:t>      </a:t>
            </a:r>
            <a:r>
              <a:rPr lang="en-US" altLang="zh-CN" smtClean="0"/>
              <a:t>2.2.2</a:t>
            </a:r>
            <a:r>
              <a:rPr lang="zh-CN" altLang="en-US" smtClean="0"/>
              <a:t>、存储器管理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mtClean="0"/>
              <a:t>      </a:t>
            </a:r>
            <a:r>
              <a:rPr lang="en-US" altLang="zh-CN" smtClean="0"/>
              <a:t>2.2.3</a:t>
            </a:r>
            <a:r>
              <a:rPr lang="zh-CN" altLang="en-US" smtClean="0"/>
              <a:t>、设备管理</a:t>
            </a:r>
            <a:endParaRPr lang="en-US" altLang="zh-CN" smtClean="0"/>
          </a:p>
          <a:p>
            <a:pPr eaLnBrk="1" hangingPunct="1">
              <a:buFont typeface="Wingdings" pitchFamily="2" charset="2"/>
              <a:buNone/>
            </a:pPr>
            <a:r>
              <a:rPr lang="en-US" altLang="zh-CN" smtClean="0"/>
              <a:t>      2.2.4</a:t>
            </a:r>
            <a:r>
              <a:rPr lang="zh-CN" altLang="en-US" smtClean="0"/>
              <a:t>、组和用户管理</a:t>
            </a:r>
            <a:endParaRPr lang="en-US" altLang="zh-CN" smtClean="0"/>
          </a:p>
          <a:p>
            <a:pPr eaLnBrk="1" hangingPunct="1">
              <a:buFont typeface="Wingdings" pitchFamily="2" charset="2"/>
              <a:buNone/>
            </a:pPr>
            <a:r>
              <a:rPr lang="zh-CN" altLang="en-US" smtClean="0"/>
              <a:t>      </a:t>
            </a:r>
            <a:r>
              <a:rPr lang="en-US" altLang="zh-CN" smtClean="0"/>
              <a:t>2.2.5</a:t>
            </a:r>
            <a:r>
              <a:rPr lang="zh-CN" altLang="en-US" smtClean="0"/>
              <a:t>、 文件管理</a:t>
            </a:r>
          </a:p>
          <a:p>
            <a:pPr eaLnBrk="1" hangingPunct="1"/>
            <a:endParaRPr lang="en-US" altLang="zh-CN" smtClean="0"/>
          </a:p>
        </p:txBody>
      </p:sp>
      <p:sp>
        <p:nvSpPr>
          <p:cNvPr id="5122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fld id="{CEA26E3A-1914-494A-AA98-7A6ACC3BFF77}" type="slidenum">
              <a:rPr lang="en-US" altLang="zh-CN" smtClean="0">
                <a:solidFill>
                  <a:schemeClr val="bg1"/>
                </a:solidFill>
              </a:rPr>
              <a:pPr eaLnBrk="1" hangingPunct="1">
                <a:defRPr/>
              </a:pPr>
              <a:t>54</a:t>
            </a:fld>
            <a:endParaRPr lang="en-US" altLang="zh-CN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 </a:t>
            </a:r>
            <a:r>
              <a:rPr lang="en-US" altLang="zh-CN" smtClean="0"/>
              <a:t>2.2.1</a:t>
            </a:r>
            <a:r>
              <a:rPr lang="zh-CN" altLang="en-US" smtClean="0"/>
              <a:t>、进程管理</a:t>
            </a:r>
            <a:endParaRPr lang="en-US" altLang="zh-CN" smtClean="0"/>
          </a:p>
          <a:p>
            <a:pPr eaLnBrk="1" hangingPunct="1"/>
            <a:r>
              <a:rPr lang="zh-CN" altLang="en-US" sz="2800" smtClean="0"/>
              <a:t>进程：正在运行的程序</a:t>
            </a:r>
            <a:endParaRPr lang="en-US" altLang="zh-CN" sz="2800" smtClean="0"/>
          </a:p>
          <a:p>
            <a:pPr eaLnBrk="1" hangingPunct="1"/>
            <a:r>
              <a:rPr lang="zh-CN" altLang="en-US" sz="2800" smtClean="0"/>
              <a:t>查看本机进程</a:t>
            </a:r>
            <a:r>
              <a:rPr lang="en-US" altLang="zh-CN" sz="2800" smtClean="0"/>
              <a:t>:</a:t>
            </a:r>
            <a:r>
              <a:rPr lang="zh-CN" altLang="en-US" sz="2800" smtClean="0"/>
              <a:t>使用组合“</a:t>
            </a:r>
            <a:r>
              <a:rPr lang="en-US" altLang="zh-CN" sz="2800" smtClean="0"/>
              <a:t>Ctrl+alt+Delete</a:t>
            </a:r>
            <a:r>
              <a:rPr lang="zh-CN" altLang="en-US" sz="2800" smtClean="0"/>
              <a:t>”启动任务管理器；点击 “进程”选项卡</a:t>
            </a:r>
            <a:endParaRPr lang="en-US" altLang="zh-CN" sz="2800" smtClean="0"/>
          </a:p>
          <a:p>
            <a:pPr eaLnBrk="1" hangingPunct="1"/>
            <a:endParaRPr lang="zh-CN" altLang="en-US" smtClean="0"/>
          </a:p>
        </p:txBody>
      </p:sp>
      <p:sp>
        <p:nvSpPr>
          <p:cNvPr id="6147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fld id="{DF072164-44F5-4EB1-A21A-54EAE3B07F0B}" type="slidenum">
              <a:rPr lang="en-US" altLang="zh-CN" smtClean="0">
                <a:solidFill>
                  <a:schemeClr val="bg1"/>
                </a:solidFill>
              </a:rPr>
              <a:pPr eaLnBrk="1" hangingPunct="1">
                <a:defRPr/>
              </a:pPr>
              <a:t>55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sp>
        <p:nvSpPr>
          <p:cNvPr id="614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en-US" dirty="0" smtClean="0">
              <a:solidFill>
                <a:srgbClr val="002060"/>
              </a:solidFill>
              <a:latin typeface="华文隶书" pitchFamily="2" charset="-122"/>
              <a:ea typeface="华文隶书" pitchFamily="2" charset="-122"/>
            </a:endParaRPr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EC264E8-6A1A-4A66-8B1F-FD11EBB3ACD0}" type="datetime1">
              <a:rPr lang="zh-CN" altLang="en-US" smtClean="0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计算机文化基础 - 第一章 计算机的基础知识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AFBA6EA-27D3-4C76-A3C5-D4AB44DB3619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  <p:pic>
        <p:nvPicPr>
          <p:cNvPr id="184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9250" y="2060575"/>
            <a:ext cx="6013450" cy="3205163"/>
          </a:xfrm>
          <a:noFill/>
        </p:spPr>
      </p:pic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en-US" dirty="0" smtClean="0">
              <a:solidFill>
                <a:srgbClr val="002060"/>
              </a:solidFill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>
          <a:xfrm>
            <a:off x="179388" y="1844675"/>
            <a:ext cx="9217025" cy="4392613"/>
          </a:xfrm>
        </p:spPr>
        <p:txBody>
          <a:bodyPr/>
          <a:lstStyle/>
          <a:p>
            <a:pPr eaLnBrk="1" hangingPunct="1"/>
            <a:r>
              <a:rPr lang="zh-CN" altLang="en-US" smtClean="0"/>
              <a:t> </a:t>
            </a:r>
            <a:r>
              <a:rPr lang="en-US" altLang="zh-CN" smtClean="0"/>
              <a:t>2.2.2</a:t>
            </a:r>
            <a:r>
              <a:rPr lang="zh-CN" altLang="en-US" smtClean="0"/>
              <a:t>、存储管理</a:t>
            </a:r>
            <a:endParaRPr lang="en-US" altLang="zh-CN" smtClean="0"/>
          </a:p>
          <a:p>
            <a:pPr eaLnBrk="1" hangingPunct="1"/>
            <a:r>
              <a:rPr lang="zh-CN" altLang="en-US" sz="2800" smtClean="0"/>
              <a:t>查看本机内存器</a:t>
            </a:r>
            <a:r>
              <a:rPr lang="en-US" altLang="zh-CN" sz="2800" smtClean="0"/>
              <a:t>/</a:t>
            </a:r>
            <a:r>
              <a:rPr lang="zh-CN" altLang="en-US" sz="2800" smtClean="0"/>
              <a:t>外存储器运行状况</a:t>
            </a:r>
            <a:r>
              <a:rPr lang="en-US" altLang="zh-CN" sz="2800" smtClean="0"/>
              <a:t>:</a:t>
            </a:r>
          </a:p>
          <a:p>
            <a:pPr eaLnBrk="1" hangingPunct="1"/>
            <a:r>
              <a:rPr lang="zh-CN" altLang="en-US" sz="2800" smtClean="0"/>
              <a:t>组合键“</a:t>
            </a:r>
            <a:r>
              <a:rPr lang="en-US" altLang="zh-CN" sz="2800" smtClean="0"/>
              <a:t>Ctrl+alt+Delete</a:t>
            </a:r>
            <a:r>
              <a:rPr lang="zh-CN" altLang="en-US" sz="2800" smtClean="0"/>
              <a:t>”启动任务管理器；</a:t>
            </a:r>
            <a:endParaRPr lang="en-US" altLang="zh-CN" sz="2800" smtClean="0"/>
          </a:p>
          <a:p>
            <a:pPr eaLnBrk="1" hangingPunct="1"/>
            <a:r>
              <a:rPr lang="zh-CN" altLang="en-US" sz="2800" smtClean="0"/>
              <a:t>点击 “性能”选项卡</a:t>
            </a:r>
            <a:r>
              <a:rPr lang="en-US" altLang="zh-CN" sz="2800" smtClean="0">
                <a:sym typeface="Wingdings" pitchFamily="2" charset="2"/>
              </a:rPr>
              <a:t></a:t>
            </a:r>
            <a:r>
              <a:rPr lang="zh-CN" altLang="en-US" sz="2800" smtClean="0"/>
              <a:t>“资源监视器”</a:t>
            </a:r>
            <a:r>
              <a:rPr lang="en-US" altLang="zh-CN" sz="2800" smtClean="0">
                <a:sym typeface="Wingdings" pitchFamily="2" charset="2"/>
              </a:rPr>
              <a:t> </a:t>
            </a:r>
            <a:r>
              <a:rPr lang="zh-CN" altLang="en-US" sz="2800" smtClean="0">
                <a:sym typeface="Wingdings" pitchFamily="2" charset="2"/>
              </a:rPr>
              <a:t>“内存”或“磁盘”选项卡</a:t>
            </a:r>
            <a:endParaRPr lang="en-US" altLang="zh-CN" sz="2800" smtClean="0"/>
          </a:p>
          <a:p>
            <a:pPr eaLnBrk="1" hangingPunct="1"/>
            <a:endParaRPr lang="zh-CN" altLang="en-US" smtClean="0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fld id="{D36CAA45-FC84-463B-A355-E06F78D36AC2}" type="slidenum">
              <a:rPr lang="en-US" altLang="zh-CN" smtClean="0">
                <a:solidFill>
                  <a:schemeClr val="bg1"/>
                </a:solidFill>
              </a:rPr>
              <a:pPr eaLnBrk="1" hangingPunct="1">
                <a:defRPr/>
              </a:pPr>
              <a:t>57</a:t>
            </a:fld>
            <a:endParaRPr lang="en-US" altLang="zh-CN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EC264E8-6A1A-4A66-8B1F-FD11EBB3ACD0}" type="datetime1">
              <a:rPr lang="zh-CN" altLang="en-US" smtClean="0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计算机文化基础 - 第一章 计算机的基础知识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2CF579E-836D-4E82-9BF0-CA66C374A329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  <p:pic>
        <p:nvPicPr>
          <p:cNvPr id="204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3350" y="1989138"/>
            <a:ext cx="6554788" cy="3492500"/>
          </a:xfrm>
          <a:noFill/>
        </p:spPr>
      </p:pic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fld id="{6402F930-18C7-4FE3-8878-DC2BCFF576D1}" type="slidenum">
              <a:rPr lang="en-US" altLang="zh-CN" smtClean="0">
                <a:solidFill>
                  <a:schemeClr val="bg1"/>
                </a:solidFill>
              </a:rPr>
              <a:pPr eaLnBrk="1" hangingPunct="1">
                <a:defRPr/>
              </a:pPr>
              <a:t>59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pic>
        <p:nvPicPr>
          <p:cNvPr id="2150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060575"/>
            <a:ext cx="6769100" cy="360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Window3.1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1992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</a:t>
            </a:r>
            <a:r>
              <a:rPr lang="en-US" altLang="zh-CN" dirty="0"/>
              <a:t>18</a:t>
            </a:r>
            <a:r>
              <a:rPr lang="zh-CN" altLang="en-US" dirty="0"/>
              <a:t>日，</a:t>
            </a:r>
            <a:r>
              <a:rPr lang="en-US" altLang="zh-CN" dirty="0"/>
              <a:t>Windows for Workgroups 3.1</a:t>
            </a:r>
            <a:r>
              <a:rPr lang="zh-CN" altLang="en-US" dirty="0"/>
              <a:t>发布，看来 不甘寂寞的微软公司吹响了进军企业服务器市场的号角。 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420888"/>
            <a:ext cx="3843338" cy="2243254"/>
          </a:xfr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0433CF-FBD7-4429-9494-BCDB0245EBE1}" type="datetime1">
              <a:rPr lang="zh-CN" altLang="en-US" smtClean="0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计算机文化基础 - 第一章 计算机的基础知识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78231F-CE32-484C-A335-E6CDE49C17CA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9505816"/>
      </p:ext>
    </p:extLst>
  </p:cSld>
  <p:clrMapOvr>
    <a:masterClrMapping/>
  </p:clrMapOvr>
  <p:transition spd="med">
    <p:checker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fld id="{4ADE1FBC-AF64-4A68-9985-41BC5A9DA39A}" type="slidenum">
              <a:rPr lang="en-US" altLang="zh-CN" smtClean="0">
                <a:solidFill>
                  <a:schemeClr val="bg1"/>
                </a:solidFill>
              </a:rPr>
              <a:pPr eaLnBrk="1" hangingPunct="1">
                <a:defRPr/>
              </a:pPr>
              <a:t>60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pic>
        <p:nvPicPr>
          <p:cNvPr id="225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006600"/>
            <a:ext cx="7129463" cy="379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en-US" dirty="0" smtClean="0">
              <a:solidFill>
                <a:srgbClr val="002060"/>
              </a:solidFill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47107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600" dirty="0" smtClean="0"/>
              <a:t> </a:t>
            </a:r>
            <a:r>
              <a:rPr lang="en-US" altLang="zh-CN" sz="3600" dirty="0" smtClean="0"/>
              <a:t>2.2.5</a:t>
            </a:r>
            <a:r>
              <a:rPr lang="zh-CN" altLang="en-US" sz="3600" dirty="0" smtClean="0"/>
              <a:t>、 文件管理</a:t>
            </a:r>
            <a:endParaRPr lang="en-US" altLang="zh-CN" sz="3600" dirty="0" smtClean="0"/>
          </a:p>
          <a:p>
            <a:pPr lvl="1" eaLnBrk="1" hangingPunct="1">
              <a:defRPr/>
            </a:pPr>
            <a:r>
              <a:rPr lang="zh-CN" altLang="en-US" dirty="0" smtClean="0"/>
              <a:t>文件夹和文件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zh-CN" altLang="en-US" dirty="0" smtClean="0"/>
              <a:t>文件属性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zh-CN" altLang="en-US" dirty="0" smtClean="0"/>
              <a:t>文件及文件夹的基本操作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zh-CN" altLang="en-US" dirty="0" smtClean="0"/>
              <a:t>文件及文件夹的搜索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zh-CN" altLang="en-US" dirty="0" smtClean="0"/>
              <a:t>快捷方式创建</a:t>
            </a:r>
            <a:endParaRPr lang="en-US" altLang="zh-CN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altLang="zh-CN" dirty="0" smtClean="0"/>
          </a:p>
          <a:p>
            <a:pPr eaLnBrk="1" hangingPunct="1">
              <a:defRPr/>
            </a:pPr>
            <a:endParaRPr lang="en-US" altLang="zh-CN" dirty="0" smtClean="0"/>
          </a:p>
          <a:p>
            <a:pPr eaLnBrk="1" hangingPunct="1">
              <a:defRPr/>
            </a:pPr>
            <a:endParaRPr lang="en-US" altLang="zh-CN" dirty="0" smtClean="0"/>
          </a:p>
          <a:p>
            <a:pPr eaLnBrk="1" hangingPunct="1">
              <a:defRPr/>
            </a:pPr>
            <a:endParaRPr lang="zh-CN" altLang="en-US" dirty="0" smtClean="0"/>
          </a:p>
        </p:txBody>
      </p:sp>
      <p:sp>
        <p:nvSpPr>
          <p:cNvPr id="45058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fld id="{2E98E7B5-3685-4A6D-BB0F-E1E395D70584}" type="slidenum">
              <a:rPr lang="en-US" altLang="zh-CN" smtClean="0">
                <a:solidFill>
                  <a:schemeClr val="bg1"/>
                </a:solidFill>
              </a:rPr>
              <a:pPr eaLnBrk="1" hangingPunct="1">
                <a:defRPr/>
              </a:pPr>
              <a:t>61</a:t>
            </a:fld>
            <a:endParaRPr lang="en-US" altLang="zh-CN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fld id="{636EF7D3-08F5-45F6-B13A-A7607464C103}" type="slidenum">
              <a:rPr lang="en-US" altLang="zh-CN" smtClean="0">
                <a:solidFill>
                  <a:schemeClr val="bg1"/>
                </a:solidFill>
              </a:rPr>
              <a:pPr eaLnBrk="1" hangingPunct="1">
                <a:defRPr/>
              </a:pPr>
              <a:t>62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 bwMode="white"/>
        <p:txBody>
          <a:bodyPr anchor="ctr"/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文件夹</a:t>
            </a:r>
          </a:p>
        </p:txBody>
      </p:sp>
      <p:pic>
        <p:nvPicPr>
          <p:cNvPr id="48132" name="Picture 3" descr="20081023123430382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133600"/>
            <a:ext cx="338772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Text Box 4"/>
          <p:cNvSpPr txBox="1">
            <a:spLocks noChangeArrowheads="1"/>
          </p:cNvSpPr>
          <p:nvPr/>
        </p:nvSpPr>
        <p:spPr bwMode="auto">
          <a:xfrm>
            <a:off x="4500563" y="1989138"/>
            <a:ext cx="4319587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文件夹，是专门装整页文件用的，主要目的是为了更好的保存文件，使它整齐规范。 </a:t>
            </a:r>
          </a:p>
        </p:txBody>
      </p:sp>
      <p:sp>
        <p:nvSpPr>
          <p:cNvPr id="48134" name="Text Box 5"/>
          <p:cNvSpPr txBox="1">
            <a:spLocks noChangeArrowheads="1"/>
          </p:cNvSpPr>
          <p:nvPr/>
        </p:nvSpPr>
        <p:spPr bwMode="auto">
          <a:xfrm>
            <a:off x="4643438" y="4005263"/>
            <a:ext cx="4249737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计算机文件夹是用来协助人们管理计算机文件的，每一个文件夹对应一块磁盘空间。 </a:t>
            </a:r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fld id="{9AAE9506-CC97-4E7D-BE38-9E16762C68F7}" type="slidenum">
              <a:rPr lang="en-US" altLang="zh-CN" smtClean="0">
                <a:solidFill>
                  <a:schemeClr val="bg1"/>
                </a:solidFill>
              </a:rPr>
              <a:pPr eaLnBrk="1" hangingPunct="1">
                <a:defRPr/>
              </a:pPr>
              <a:t>63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sp>
        <p:nvSpPr>
          <p:cNvPr id="4710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文件</a:t>
            </a:r>
          </a:p>
        </p:txBody>
      </p:sp>
      <p:sp>
        <p:nvSpPr>
          <p:cNvPr id="425987" name="Text Box 3"/>
          <p:cNvSpPr txBox="1">
            <a:spLocks noChangeArrowheads="1"/>
          </p:cNvSpPr>
          <p:nvPr/>
        </p:nvSpPr>
        <p:spPr bwMode="auto">
          <a:xfrm>
            <a:off x="539750" y="1782763"/>
            <a:ext cx="7935913" cy="14970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l">
              <a:lnSpc>
                <a:spcPct val="110000"/>
              </a:lnSpc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文件（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File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）：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它是用文件名来标识的一组相关信息的集合体，计算机中的信息数据通常以文件的形式在存储器中保存的。</a:t>
            </a:r>
          </a:p>
        </p:txBody>
      </p:sp>
      <p:sp>
        <p:nvSpPr>
          <p:cNvPr id="425988" name="Text Box 4"/>
          <p:cNvSpPr txBox="1">
            <a:spLocks noChangeArrowheads="1"/>
          </p:cNvSpPr>
          <p:nvPr/>
        </p:nvSpPr>
        <p:spPr bwMode="auto">
          <a:xfrm>
            <a:off x="395288" y="3284538"/>
            <a:ext cx="7864475" cy="11271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文件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是数字化资源的主要存在形式，也是人们管理计算机信息的重要方式</a:t>
            </a:r>
            <a:r>
              <a:rPr lang="zh-CN" altLang="en-US" sz="2800" dirty="0">
                <a:ea typeface="黑体" pitchFamily="49" charset="-122"/>
              </a:rPr>
              <a:t>。</a:t>
            </a:r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5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5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5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5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987" grpId="0"/>
      <p:bldP spid="42598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fld id="{5369DB2A-EFF4-4C61-8C63-6C19ADE7DC75}" type="slidenum">
              <a:rPr lang="en-US" altLang="zh-CN" smtClean="0">
                <a:solidFill>
                  <a:schemeClr val="bg1"/>
                </a:solidFill>
              </a:rPr>
              <a:pPr eaLnBrk="1" hangingPunct="1">
                <a:defRPr/>
              </a:pPr>
              <a:t>64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sp>
        <p:nvSpPr>
          <p:cNvPr id="4813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文件属性</a:t>
            </a:r>
          </a:p>
        </p:txBody>
      </p:sp>
      <p:sp>
        <p:nvSpPr>
          <p:cNvPr id="430083" name="Freeform 3"/>
          <p:cNvSpPr>
            <a:spLocks noEditPoints="1"/>
          </p:cNvSpPr>
          <p:nvPr/>
        </p:nvSpPr>
        <p:spPr bwMode="gray">
          <a:xfrm rot="-1358056">
            <a:off x="1385888" y="2805113"/>
            <a:ext cx="6094412" cy="2424112"/>
          </a:xfrm>
          <a:custGeom>
            <a:avLst/>
            <a:gdLst>
              <a:gd name="T0" fmla="*/ 1692 w 4040"/>
              <a:gd name="T1" fmla="*/ 12 h 1888"/>
              <a:gd name="T2" fmla="*/ 1234 w 4040"/>
              <a:gd name="T3" fmla="*/ 74 h 1888"/>
              <a:gd name="T4" fmla="*/ 828 w 4040"/>
              <a:gd name="T5" fmla="*/ 182 h 1888"/>
              <a:gd name="T6" fmla="*/ 486 w 4040"/>
              <a:gd name="T7" fmla="*/ 330 h 1888"/>
              <a:gd name="T8" fmla="*/ 226 w 4040"/>
              <a:gd name="T9" fmla="*/ 510 h 1888"/>
              <a:gd name="T10" fmla="*/ 58 w 4040"/>
              <a:gd name="T11" fmla="*/ 718 h 1888"/>
              <a:gd name="T12" fmla="*/ 0 w 4040"/>
              <a:gd name="T13" fmla="*/ 944 h 1888"/>
              <a:gd name="T14" fmla="*/ 58 w 4040"/>
              <a:gd name="T15" fmla="*/ 1170 h 1888"/>
              <a:gd name="T16" fmla="*/ 226 w 4040"/>
              <a:gd name="T17" fmla="*/ 1378 h 1888"/>
              <a:gd name="T18" fmla="*/ 486 w 4040"/>
              <a:gd name="T19" fmla="*/ 1558 h 1888"/>
              <a:gd name="T20" fmla="*/ 828 w 4040"/>
              <a:gd name="T21" fmla="*/ 1706 h 1888"/>
              <a:gd name="T22" fmla="*/ 1234 w 4040"/>
              <a:gd name="T23" fmla="*/ 1814 h 1888"/>
              <a:gd name="T24" fmla="*/ 1692 w 4040"/>
              <a:gd name="T25" fmla="*/ 1876 h 1888"/>
              <a:gd name="T26" fmla="*/ 2186 w 4040"/>
              <a:gd name="T27" fmla="*/ 1884 h 1888"/>
              <a:gd name="T28" fmla="*/ 2658 w 4040"/>
              <a:gd name="T29" fmla="*/ 1840 h 1888"/>
              <a:gd name="T30" fmla="*/ 3084 w 4040"/>
              <a:gd name="T31" fmla="*/ 1746 h 1888"/>
              <a:gd name="T32" fmla="*/ 3448 w 4040"/>
              <a:gd name="T33" fmla="*/ 1612 h 1888"/>
              <a:gd name="T34" fmla="*/ 3738 w 4040"/>
              <a:gd name="T35" fmla="*/ 1442 h 1888"/>
              <a:gd name="T36" fmla="*/ 3938 w 4040"/>
              <a:gd name="T37" fmla="*/ 1242 h 1888"/>
              <a:gd name="T38" fmla="*/ 4034 w 4040"/>
              <a:gd name="T39" fmla="*/ 1022 h 1888"/>
              <a:gd name="T40" fmla="*/ 4014 w 4040"/>
              <a:gd name="T41" fmla="*/ 790 h 1888"/>
              <a:gd name="T42" fmla="*/ 3882 w 4040"/>
              <a:gd name="T43" fmla="*/ 576 h 1888"/>
              <a:gd name="T44" fmla="*/ 3650 w 4040"/>
              <a:gd name="T45" fmla="*/ 386 h 1888"/>
              <a:gd name="T46" fmla="*/ 3334 w 4040"/>
              <a:gd name="T47" fmla="*/ 228 h 1888"/>
              <a:gd name="T48" fmla="*/ 2948 w 4040"/>
              <a:gd name="T49" fmla="*/ 106 h 1888"/>
              <a:gd name="T50" fmla="*/ 2506 w 4040"/>
              <a:gd name="T51" fmla="*/ 28 h 1888"/>
              <a:gd name="T52" fmla="*/ 2020 w 4040"/>
              <a:gd name="T53" fmla="*/ 0 h 1888"/>
              <a:gd name="T54" fmla="*/ 1606 w 4040"/>
              <a:gd name="T55" fmla="*/ 1736 h 1888"/>
              <a:gd name="T56" fmla="*/ 1164 w 4040"/>
              <a:gd name="T57" fmla="*/ 1678 h 1888"/>
              <a:gd name="T58" fmla="*/ 776 w 4040"/>
              <a:gd name="T59" fmla="*/ 1576 h 1888"/>
              <a:gd name="T60" fmla="*/ 458 w 4040"/>
              <a:gd name="T61" fmla="*/ 1436 h 1888"/>
              <a:gd name="T62" fmla="*/ 224 w 4040"/>
              <a:gd name="T63" fmla="*/ 1266 h 1888"/>
              <a:gd name="T64" fmla="*/ 88 w 4040"/>
              <a:gd name="T65" fmla="*/ 1074 h 1888"/>
              <a:gd name="T66" fmla="*/ 68 w 4040"/>
              <a:gd name="T67" fmla="*/ 864 h 1888"/>
              <a:gd name="T68" fmla="*/ 166 w 4040"/>
              <a:gd name="T69" fmla="*/ 664 h 1888"/>
              <a:gd name="T70" fmla="*/ 370 w 4040"/>
              <a:gd name="T71" fmla="*/ 486 h 1888"/>
              <a:gd name="T72" fmla="*/ 662 w 4040"/>
              <a:gd name="T73" fmla="*/ 336 h 1888"/>
              <a:gd name="T74" fmla="*/ 1028 w 4040"/>
              <a:gd name="T75" fmla="*/ 222 h 1888"/>
              <a:gd name="T76" fmla="*/ 1454 w 4040"/>
              <a:gd name="T77" fmla="*/ 148 h 1888"/>
              <a:gd name="T78" fmla="*/ 1922 w 4040"/>
              <a:gd name="T79" fmla="*/ 120 h 1888"/>
              <a:gd name="T80" fmla="*/ 2392 w 4040"/>
              <a:gd name="T81" fmla="*/ 148 h 1888"/>
              <a:gd name="T82" fmla="*/ 2818 w 4040"/>
              <a:gd name="T83" fmla="*/ 222 h 1888"/>
              <a:gd name="T84" fmla="*/ 3184 w 4040"/>
              <a:gd name="T85" fmla="*/ 336 h 1888"/>
              <a:gd name="T86" fmla="*/ 3476 w 4040"/>
              <a:gd name="T87" fmla="*/ 486 h 1888"/>
              <a:gd name="T88" fmla="*/ 3680 w 4040"/>
              <a:gd name="T89" fmla="*/ 664 h 1888"/>
              <a:gd name="T90" fmla="*/ 3778 w 4040"/>
              <a:gd name="T91" fmla="*/ 864 h 1888"/>
              <a:gd name="T92" fmla="*/ 3758 w 4040"/>
              <a:gd name="T93" fmla="*/ 1074 h 1888"/>
              <a:gd name="T94" fmla="*/ 3622 w 4040"/>
              <a:gd name="T95" fmla="*/ 1266 h 1888"/>
              <a:gd name="T96" fmla="*/ 3388 w 4040"/>
              <a:gd name="T97" fmla="*/ 1436 h 1888"/>
              <a:gd name="T98" fmla="*/ 3070 w 4040"/>
              <a:gd name="T99" fmla="*/ 1576 h 1888"/>
              <a:gd name="T100" fmla="*/ 2682 w 4040"/>
              <a:gd name="T101" fmla="*/ 1678 h 1888"/>
              <a:gd name="T102" fmla="*/ 2240 w 4040"/>
              <a:gd name="T103" fmla="*/ 1736 h 1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040" h="1888">
                <a:moveTo>
                  <a:pt x="2020" y="0"/>
                </a:moveTo>
                <a:lnTo>
                  <a:pt x="1854" y="4"/>
                </a:lnTo>
                <a:lnTo>
                  <a:pt x="1692" y="12"/>
                </a:lnTo>
                <a:lnTo>
                  <a:pt x="1534" y="28"/>
                </a:lnTo>
                <a:lnTo>
                  <a:pt x="1382" y="48"/>
                </a:lnTo>
                <a:lnTo>
                  <a:pt x="1234" y="74"/>
                </a:lnTo>
                <a:lnTo>
                  <a:pt x="1092" y="106"/>
                </a:lnTo>
                <a:lnTo>
                  <a:pt x="956" y="142"/>
                </a:lnTo>
                <a:lnTo>
                  <a:pt x="828" y="182"/>
                </a:lnTo>
                <a:lnTo>
                  <a:pt x="706" y="228"/>
                </a:lnTo>
                <a:lnTo>
                  <a:pt x="592" y="276"/>
                </a:lnTo>
                <a:lnTo>
                  <a:pt x="486" y="330"/>
                </a:lnTo>
                <a:lnTo>
                  <a:pt x="390" y="386"/>
                </a:lnTo>
                <a:lnTo>
                  <a:pt x="302" y="446"/>
                </a:lnTo>
                <a:lnTo>
                  <a:pt x="226" y="510"/>
                </a:lnTo>
                <a:lnTo>
                  <a:pt x="158" y="576"/>
                </a:lnTo>
                <a:lnTo>
                  <a:pt x="102" y="646"/>
                </a:lnTo>
                <a:lnTo>
                  <a:pt x="58" y="718"/>
                </a:lnTo>
                <a:lnTo>
                  <a:pt x="26" y="790"/>
                </a:lnTo>
                <a:lnTo>
                  <a:pt x="6" y="866"/>
                </a:lnTo>
                <a:lnTo>
                  <a:pt x="0" y="944"/>
                </a:lnTo>
                <a:lnTo>
                  <a:pt x="6" y="1022"/>
                </a:lnTo>
                <a:lnTo>
                  <a:pt x="26" y="1098"/>
                </a:lnTo>
                <a:lnTo>
                  <a:pt x="58" y="1170"/>
                </a:lnTo>
                <a:lnTo>
                  <a:pt x="102" y="1242"/>
                </a:lnTo>
                <a:lnTo>
                  <a:pt x="158" y="1312"/>
                </a:lnTo>
                <a:lnTo>
                  <a:pt x="226" y="1378"/>
                </a:lnTo>
                <a:lnTo>
                  <a:pt x="302" y="1442"/>
                </a:lnTo>
                <a:lnTo>
                  <a:pt x="390" y="1502"/>
                </a:lnTo>
                <a:lnTo>
                  <a:pt x="486" y="1558"/>
                </a:lnTo>
                <a:lnTo>
                  <a:pt x="592" y="1612"/>
                </a:lnTo>
                <a:lnTo>
                  <a:pt x="706" y="1660"/>
                </a:lnTo>
                <a:lnTo>
                  <a:pt x="828" y="1706"/>
                </a:lnTo>
                <a:lnTo>
                  <a:pt x="956" y="1746"/>
                </a:lnTo>
                <a:lnTo>
                  <a:pt x="1092" y="1782"/>
                </a:lnTo>
                <a:lnTo>
                  <a:pt x="1234" y="1814"/>
                </a:lnTo>
                <a:lnTo>
                  <a:pt x="1382" y="1840"/>
                </a:lnTo>
                <a:lnTo>
                  <a:pt x="1534" y="1860"/>
                </a:lnTo>
                <a:lnTo>
                  <a:pt x="1692" y="1876"/>
                </a:lnTo>
                <a:lnTo>
                  <a:pt x="1854" y="1884"/>
                </a:lnTo>
                <a:lnTo>
                  <a:pt x="2020" y="1888"/>
                </a:lnTo>
                <a:lnTo>
                  <a:pt x="2186" y="1884"/>
                </a:lnTo>
                <a:lnTo>
                  <a:pt x="2348" y="1876"/>
                </a:lnTo>
                <a:lnTo>
                  <a:pt x="2506" y="1860"/>
                </a:lnTo>
                <a:lnTo>
                  <a:pt x="2658" y="1840"/>
                </a:lnTo>
                <a:lnTo>
                  <a:pt x="2806" y="1814"/>
                </a:lnTo>
                <a:lnTo>
                  <a:pt x="2948" y="1782"/>
                </a:lnTo>
                <a:lnTo>
                  <a:pt x="3084" y="1746"/>
                </a:lnTo>
                <a:lnTo>
                  <a:pt x="3212" y="1706"/>
                </a:lnTo>
                <a:lnTo>
                  <a:pt x="3334" y="1660"/>
                </a:lnTo>
                <a:lnTo>
                  <a:pt x="3448" y="1612"/>
                </a:lnTo>
                <a:lnTo>
                  <a:pt x="3554" y="1558"/>
                </a:lnTo>
                <a:lnTo>
                  <a:pt x="3650" y="1502"/>
                </a:lnTo>
                <a:lnTo>
                  <a:pt x="3738" y="1442"/>
                </a:lnTo>
                <a:lnTo>
                  <a:pt x="3814" y="1378"/>
                </a:lnTo>
                <a:lnTo>
                  <a:pt x="3882" y="1312"/>
                </a:lnTo>
                <a:lnTo>
                  <a:pt x="3938" y="1242"/>
                </a:lnTo>
                <a:lnTo>
                  <a:pt x="3982" y="1170"/>
                </a:lnTo>
                <a:lnTo>
                  <a:pt x="4014" y="1098"/>
                </a:lnTo>
                <a:lnTo>
                  <a:pt x="4034" y="1022"/>
                </a:lnTo>
                <a:lnTo>
                  <a:pt x="4040" y="944"/>
                </a:lnTo>
                <a:lnTo>
                  <a:pt x="4034" y="866"/>
                </a:lnTo>
                <a:lnTo>
                  <a:pt x="4014" y="790"/>
                </a:lnTo>
                <a:lnTo>
                  <a:pt x="3982" y="718"/>
                </a:lnTo>
                <a:lnTo>
                  <a:pt x="3938" y="646"/>
                </a:lnTo>
                <a:lnTo>
                  <a:pt x="3882" y="576"/>
                </a:lnTo>
                <a:lnTo>
                  <a:pt x="3814" y="510"/>
                </a:lnTo>
                <a:lnTo>
                  <a:pt x="3738" y="446"/>
                </a:lnTo>
                <a:lnTo>
                  <a:pt x="3650" y="386"/>
                </a:lnTo>
                <a:lnTo>
                  <a:pt x="3554" y="330"/>
                </a:lnTo>
                <a:lnTo>
                  <a:pt x="3448" y="276"/>
                </a:lnTo>
                <a:lnTo>
                  <a:pt x="3334" y="228"/>
                </a:lnTo>
                <a:lnTo>
                  <a:pt x="3212" y="182"/>
                </a:lnTo>
                <a:lnTo>
                  <a:pt x="3084" y="142"/>
                </a:lnTo>
                <a:lnTo>
                  <a:pt x="2948" y="106"/>
                </a:lnTo>
                <a:lnTo>
                  <a:pt x="2806" y="74"/>
                </a:lnTo>
                <a:lnTo>
                  <a:pt x="2658" y="48"/>
                </a:lnTo>
                <a:lnTo>
                  <a:pt x="2506" y="28"/>
                </a:lnTo>
                <a:lnTo>
                  <a:pt x="2348" y="12"/>
                </a:lnTo>
                <a:lnTo>
                  <a:pt x="2186" y="4"/>
                </a:lnTo>
                <a:lnTo>
                  <a:pt x="2020" y="0"/>
                </a:lnTo>
                <a:close/>
                <a:moveTo>
                  <a:pt x="1922" y="1748"/>
                </a:moveTo>
                <a:lnTo>
                  <a:pt x="1762" y="1746"/>
                </a:lnTo>
                <a:lnTo>
                  <a:pt x="1606" y="1736"/>
                </a:lnTo>
                <a:lnTo>
                  <a:pt x="1454" y="1722"/>
                </a:lnTo>
                <a:lnTo>
                  <a:pt x="1306" y="1702"/>
                </a:lnTo>
                <a:lnTo>
                  <a:pt x="1164" y="1678"/>
                </a:lnTo>
                <a:lnTo>
                  <a:pt x="1028" y="1648"/>
                </a:lnTo>
                <a:lnTo>
                  <a:pt x="898" y="1614"/>
                </a:lnTo>
                <a:lnTo>
                  <a:pt x="776" y="1576"/>
                </a:lnTo>
                <a:lnTo>
                  <a:pt x="662" y="1532"/>
                </a:lnTo>
                <a:lnTo>
                  <a:pt x="554" y="1486"/>
                </a:lnTo>
                <a:lnTo>
                  <a:pt x="458" y="1436"/>
                </a:lnTo>
                <a:lnTo>
                  <a:pt x="370" y="1382"/>
                </a:lnTo>
                <a:lnTo>
                  <a:pt x="292" y="1326"/>
                </a:lnTo>
                <a:lnTo>
                  <a:pt x="224" y="1266"/>
                </a:lnTo>
                <a:lnTo>
                  <a:pt x="166" y="1204"/>
                </a:lnTo>
                <a:lnTo>
                  <a:pt x="122" y="1140"/>
                </a:lnTo>
                <a:lnTo>
                  <a:pt x="88" y="1074"/>
                </a:lnTo>
                <a:lnTo>
                  <a:pt x="68" y="1004"/>
                </a:lnTo>
                <a:lnTo>
                  <a:pt x="62" y="934"/>
                </a:lnTo>
                <a:lnTo>
                  <a:pt x="68" y="864"/>
                </a:lnTo>
                <a:lnTo>
                  <a:pt x="88" y="796"/>
                </a:lnTo>
                <a:lnTo>
                  <a:pt x="122" y="730"/>
                </a:lnTo>
                <a:lnTo>
                  <a:pt x="166" y="664"/>
                </a:lnTo>
                <a:lnTo>
                  <a:pt x="224" y="602"/>
                </a:lnTo>
                <a:lnTo>
                  <a:pt x="292" y="544"/>
                </a:lnTo>
                <a:lnTo>
                  <a:pt x="370" y="486"/>
                </a:lnTo>
                <a:lnTo>
                  <a:pt x="458" y="434"/>
                </a:lnTo>
                <a:lnTo>
                  <a:pt x="554" y="382"/>
                </a:lnTo>
                <a:lnTo>
                  <a:pt x="662" y="336"/>
                </a:lnTo>
                <a:lnTo>
                  <a:pt x="776" y="294"/>
                </a:lnTo>
                <a:lnTo>
                  <a:pt x="898" y="256"/>
                </a:lnTo>
                <a:lnTo>
                  <a:pt x="1028" y="222"/>
                </a:lnTo>
                <a:lnTo>
                  <a:pt x="1164" y="192"/>
                </a:lnTo>
                <a:lnTo>
                  <a:pt x="1306" y="166"/>
                </a:lnTo>
                <a:lnTo>
                  <a:pt x="1454" y="148"/>
                </a:lnTo>
                <a:lnTo>
                  <a:pt x="1606" y="132"/>
                </a:lnTo>
                <a:lnTo>
                  <a:pt x="1762" y="124"/>
                </a:lnTo>
                <a:lnTo>
                  <a:pt x="1922" y="120"/>
                </a:lnTo>
                <a:lnTo>
                  <a:pt x="2084" y="124"/>
                </a:lnTo>
                <a:lnTo>
                  <a:pt x="2240" y="132"/>
                </a:lnTo>
                <a:lnTo>
                  <a:pt x="2392" y="148"/>
                </a:lnTo>
                <a:lnTo>
                  <a:pt x="2540" y="166"/>
                </a:lnTo>
                <a:lnTo>
                  <a:pt x="2682" y="192"/>
                </a:lnTo>
                <a:lnTo>
                  <a:pt x="2818" y="222"/>
                </a:lnTo>
                <a:lnTo>
                  <a:pt x="2948" y="256"/>
                </a:lnTo>
                <a:lnTo>
                  <a:pt x="3070" y="294"/>
                </a:lnTo>
                <a:lnTo>
                  <a:pt x="3184" y="336"/>
                </a:lnTo>
                <a:lnTo>
                  <a:pt x="3292" y="382"/>
                </a:lnTo>
                <a:lnTo>
                  <a:pt x="3388" y="434"/>
                </a:lnTo>
                <a:lnTo>
                  <a:pt x="3476" y="486"/>
                </a:lnTo>
                <a:lnTo>
                  <a:pt x="3554" y="544"/>
                </a:lnTo>
                <a:lnTo>
                  <a:pt x="3622" y="602"/>
                </a:lnTo>
                <a:lnTo>
                  <a:pt x="3680" y="664"/>
                </a:lnTo>
                <a:lnTo>
                  <a:pt x="3724" y="730"/>
                </a:lnTo>
                <a:lnTo>
                  <a:pt x="3758" y="796"/>
                </a:lnTo>
                <a:lnTo>
                  <a:pt x="3778" y="864"/>
                </a:lnTo>
                <a:lnTo>
                  <a:pt x="3784" y="934"/>
                </a:lnTo>
                <a:lnTo>
                  <a:pt x="3778" y="1004"/>
                </a:lnTo>
                <a:lnTo>
                  <a:pt x="3758" y="1074"/>
                </a:lnTo>
                <a:lnTo>
                  <a:pt x="3724" y="1140"/>
                </a:lnTo>
                <a:lnTo>
                  <a:pt x="3680" y="1204"/>
                </a:lnTo>
                <a:lnTo>
                  <a:pt x="3622" y="1266"/>
                </a:lnTo>
                <a:lnTo>
                  <a:pt x="3554" y="1326"/>
                </a:lnTo>
                <a:lnTo>
                  <a:pt x="3476" y="1382"/>
                </a:lnTo>
                <a:lnTo>
                  <a:pt x="3388" y="1436"/>
                </a:lnTo>
                <a:lnTo>
                  <a:pt x="3292" y="1486"/>
                </a:lnTo>
                <a:lnTo>
                  <a:pt x="3184" y="1532"/>
                </a:lnTo>
                <a:lnTo>
                  <a:pt x="3070" y="1576"/>
                </a:lnTo>
                <a:lnTo>
                  <a:pt x="2948" y="1614"/>
                </a:lnTo>
                <a:lnTo>
                  <a:pt x="2818" y="1648"/>
                </a:lnTo>
                <a:lnTo>
                  <a:pt x="2682" y="1678"/>
                </a:lnTo>
                <a:lnTo>
                  <a:pt x="2540" y="1702"/>
                </a:lnTo>
                <a:lnTo>
                  <a:pt x="2392" y="1722"/>
                </a:lnTo>
                <a:lnTo>
                  <a:pt x="2240" y="1736"/>
                </a:lnTo>
                <a:lnTo>
                  <a:pt x="2084" y="1746"/>
                </a:lnTo>
                <a:lnTo>
                  <a:pt x="1922" y="1748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30196"/>
                  <a:invGamma/>
                  <a:alpha val="36000"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79563" y="2060575"/>
            <a:ext cx="5957887" cy="3886200"/>
            <a:chOff x="995" y="1298"/>
            <a:chExt cx="3753" cy="2448"/>
          </a:xfrm>
        </p:grpSpPr>
        <p:sp>
          <p:nvSpPr>
            <p:cNvPr id="430085" name="Oval 5"/>
            <p:cNvSpPr>
              <a:spLocks noChangeArrowheads="1"/>
            </p:cNvSpPr>
            <p:nvPr/>
          </p:nvSpPr>
          <p:spPr bwMode="gray">
            <a:xfrm>
              <a:off x="2403" y="1298"/>
              <a:ext cx="720" cy="694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prstShdw prst="shdw12" dist="76200" dir="10800000">
                <a:srgbClr val="001D3A">
                  <a:alpha val="50000"/>
                </a:srgbClr>
              </a:prstShdw>
            </a:effectLst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zh-CN">
                <a:ea typeface="宋体" pitchFamily="2" charset="-122"/>
              </a:endParaRPr>
            </a:p>
          </p:txBody>
        </p:sp>
        <p:sp>
          <p:nvSpPr>
            <p:cNvPr id="430086" name="Oval 6"/>
            <p:cNvSpPr>
              <a:spLocks noChangeArrowheads="1"/>
            </p:cNvSpPr>
            <p:nvPr/>
          </p:nvSpPr>
          <p:spPr bwMode="gray">
            <a:xfrm>
              <a:off x="995" y="2128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373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prstShdw prst="shdw12" dist="76200" dir="10800000">
                <a:srgbClr val="001D3A">
                  <a:alpha val="50000"/>
                </a:srgbClr>
              </a:prstShdw>
            </a:effectLst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zh-CN">
                <a:ea typeface="宋体" pitchFamily="2" charset="-122"/>
              </a:endParaRPr>
            </a:p>
          </p:txBody>
        </p:sp>
        <p:sp>
          <p:nvSpPr>
            <p:cNvPr id="430087" name="Oval 7"/>
            <p:cNvSpPr>
              <a:spLocks noChangeArrowheads="1"/>
            </p:cNvSpPr>
            <p:nvPr/>
          </p:nvSpPr>
          <p:spPr bwMode="gray">
            <a:xfrm>
              <a:off x="1489" y="3052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prstShdw prst="shdw12" dist="76200" dir="10800000">
                <a:srgbClr val="001D3A">
                  <a:alpha val="50000"/>
                </a:srgbClr>
              </a:prstShdw>
            </a:effectLst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zh-CN">
                <a:ea typeface="宋体" pitchFamily="2" charset="-122"/>
              </a:endParaRPr>
            </a:p>
          </p:txBody>
        </p:sp>
        <p:sp>
          <p:nvSpPr>
            <p:cNvPr id="430088" name="Oval 8"/>
            <p:cNvSpPr>
              <a:spLocks noChangeArrowheads="1"/>
            </p:cNvSpPr>
            <p:nvPr/>
          </p:nvSpPr>
          <p:spPr bwMode="gray">
            <a:xfrm>
              <a:off x="3044" y="2709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prstShdw prst="shdw12" dist="76200" dir="10800000">
                <a:srgbClr val="001D3A">
                  <a:alpha val="50000"/>
                </a:srgbClr>
              </a:prstShdw>
            </a:effectLst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zh-CN">
                <a:ea typeface="宋体" pitchFamily="2" charset="-122"/>
              </a:endParaRPr>
            </a:p>
          </p:txBody>
        </p:sp>
        <p:sp>
          <p:nvSpPr>
            <p:cNvPr id="430089" name="Oval 9"/>
            <p:cNvSpPr>
              <a:spLocks noChangeArrowheads="1"/>
            </p:cNvSpPr>
            <p:nvPr/>
          </p:nvSpPr>
          <p:spPr bwMode="gray">
            <a:xfrm>
              <a:off x="4068" y="1422"/>
              <a:ext cx="680" cy="69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prstShdw prst="shdw12" dist="76200" dir="10800000">
                <a:srgbClr val="001D3A">
                  <a:alpha val="50000"/>
                </a:srgbClr>
              </a:prstShdw>
            </a:effectLst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zh-CN">
                <a:ea typeface="宋体" pitchFamily="2" charset="-122"/>
              </a:endParaRPr>
            </a:p>
          </p:txBody>
        </p:sp>
        <p:sp>
          <p:nvSpPr>
            <p:cNvPr id="50192" name="Text Box 10"/>
            <p:cNvSpPr txBox="1">
              <a:spLocks noChangeArrowheads="1"/>
            </p:cNvSpPr>
            <p:nvPr/>
          </p:nvSpPr>
          <p:spPr bwMode="white">
            <a:xfrm>
              <a:off x="1156" y="2245"/>
              <a:ext cx="479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r>
                <a:rPr lang="zh-CN" altLang="en-US" b="1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只读</a:t>
              </a:r>
              <a:r>
                <a:rPr lang="en-US" altLang="zh-CN" b="1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/</a:t>
              </a:r>
            </a:p>
            <a:p>
              <a:r>
                <a:rPr lang="zh-CN" altLang="en-US" b="1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隐藏</a:t>
              </a:r>
            </a:p>
          </p:txBody>
        </p:sp>
        <p:sp>
          <p:nvSpPr>
            <p:cNvPr id="50193" name="Text Box 11"/>
            <p:cNvSpPr txBox="1">
              <a:spLocks noChangeArrowheads="1"/>
            </p:cNvSpPr>
            <p:nvPr/>
          </p:nvSpPr>
          <p:spPr bwMode="white">
            <a:xfrm>
              <a:off x="2538" y="1523"/>
              <a:ext cx="55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r>
                <a:rPr lang="zh-CN" altLang="en-US" b="1">
                  <a:solidFill>
                    <a:schemeClr val="bg1"/>
                  </a:solidFill>
                  <a:latin typeface="Verdana" pitchFamily="34" charset="0"/>
                  <a:ea typeface="黑体" pitchFamily="49" charset="-122"/>
                </a:rPr>
                <a:t>文件名</a:t>
              </a:r>
            </a:p>
          </p:txBody>
        </p:sp>
        <p:sp>
          <p:nvSpPr>
            <p:cNvPr id="50194" name="Text Box 12"/>
            <p:cNvSpPr txBox="1">
              <a:spLocks noChangeArrowheads="1"/>
            </p:cNvSpPr>
            <p:nvPr/>
          </p:nvSpPr>
          <p:spPr bwMode="white">
            <a:xfrm>
              <a:off x="4182" y="1674"/>
              <a:ext cx="40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r>
                <a:rPr lang="zh-CN" altLang="en-US" b="1">
                  <a:solidFill>
                    <a:schemeClr val="bg1"/>
                  </a:solidFill>
                  <a:latin typeface="Verdana" pitchFamily="34" charset="0"/>
                  <a:ea typeface="黑体" pitchFamily="49" charset="-122"/>
                </a:rPr>
                <a:t>类型</a:t>
              </a:r>
            </a:p>
          </p:txBody>
        </p:sp>
        <p:sp>
          <p:nvSpPr>
            <p:cNvPr id="50195" name="Text Box 13"/>
            <p:cNvSpPr txBox="1">
              <a:spLocks noChangeArrowheads="1"/>
            </p:cNvSpPr>
            <p:nvPr/>
          </p:nvSpPr>
          <p:spPr bwMode="white">
            <a:xfrm>
              <a:off x="3107" y="2931"/>
              <a:ext cx="6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r>
                <a:rPr lang="zh-CN" altLang="en-US" sz="1600" b="1">
                  <a:solidFill>
                    <a:schemeClr val="bg1"/>
                  </a:solidFill>
                  <a:latin typeface="Verdana" pitchFamily="34" charset="0"/>
                  <a:ea typeface="黑体" pitchFamily="49" charset="-122"/>
                </a:rPr>
                <a:t>存储位置</a:t>
              </a:r>
            </a:p>
          </p:txBody>
        </p:sp>
        <p:sp>
          <p:nvSpPr>
            <p:cNvPr id="50196" name="Text Box 14"/>
            <p:cNvSpPr txBox="1">
              <a:spLocks noChangeArrowheads="1"/>
            </p:cNvSpPr>
            <p:nvPr/>
          </p:nvSpPr>
          <p:spPr bwMode="white">
            <a:xfrm>
              <a:off x="1598" y="3273"/>
              <a:ext cx="40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r>
                <a:rPr lang="zh-CN" altLang="en-US" b="1">
                  <a:solidFill>
                    <a:schemeClr val="bg1"/>
                  </a:solidFill>
                  <a:latin typeface="Verdana" pitchFamily="34" charset="0"/>
                  <a:ea typeface="黑体" pitchFamily="49" charset="-122"/>
                </a:rPr>
                <a:t>大小</a:t>
              </a:r>
            </a:p>
          </p:txBody>
        </p:sp>
      </p:grpSp>
      <p:cxnSp>
        <p:nvCxnSpPr>
          <p:cNvPr id="50182" name="AutoShape 15"/>
          <p:cNvCxnSpPr>
            <a:cxnSpLocks noChangeShapeType="1"/>
          </p:cNvCxnSpPr>
          <p:nvPr/>
        </p:nvCxnSpPr>
        <p:spPr bwMode="black">
          <a:xfrm flipH="1">
            <a:off x="881063" y="2455863"/>
            <a:ext cx="172561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0183" name="Group 16"/>
          <p:cNvGrpSpPr>
            <a:grpSpLocks/>
          </p:cNvGrpSpPr>
          <p:nvPr/>
        </p:nvGrpSpPr>
        <p:grpSpPr bwMode="auto">
          <a:xfrm>
            <a:off x="755650" y="2060575"/>
            <a:ext cx="4972050" cy="2119313"/>
            <a:chOff x="476" y="1298"/>
            <a:chExt cx="3132" cy="1335"/>
          </a:xfrm>
        </p:grpSpPr>
        <p:sp>
          <p:nvSpPr>
            <p:cNvPr id="50184" name="Text Box 17"/>
            <p:cNvSpPr txBox="1">
              <a:spLocks noChangeArrowheads="1"/>
            </p:cNvSpPr>
            <p:nvPr/>
          </p:nvSpPr>
          <p:spPr bwMode="auto">
            <a:xfrm>
              <a:off x="2156" y="2306"/>
              <a:ext cx="145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r>
                <a:rPr lang="zh-CN" altLang="en-US" sz="2800" b="1">
                  <a:latin typeface="Arial" charset="0"/>
                  <a:ea typeface="黑体" pitchFamily="49" charset="-122"/>
                </a:rPr>
                <a:t>文件</a:t>
              </a:r>
            </a:p>
          </p:txBody>
        </p:sp>
        <p:sp>
          <p:nvSpPr>
            <p:cNvPr id="50185" name="Line 18"/>
            <p:cNvSpPr>
              <a:spLocks noChangeShapeType="1"/>
            </p:cNvSpPr>
            <p:nvPr/>
          </p:nvSpPr>
          <p:spPr bwMode="black">
            <a:xfrm>
              <a:off x="1635" y="1547"/>
              <a:ext cx="1025" cy="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86" name="Text Box 19"/>
            <p:cNvSpPr txBox="1">
              <a:spLocks noChangeArrowheads="1"/>
            </p:cNvSpPr>
            <p:nvPr/>
          </p:nvSpPr>
          <p:spPr bwMode="auto">
            <a:xfrm>
              <a:off x="476" y="1298"/>
              <a:ext cx="12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r>
                <a:rPr lang="zh-CN" altLang="en-US" sz="2000" b="1">
                  <a:latin typeface="Verdana" pitchFamily="34" charset="0"/>
                  <a:ea typeface="黑体" pitchFamily="49" charset="-122"/>
                </a:rPr>
                <a:t>有哪些属性呢？</a:t>
              </a:r>
            </a:p>
          </p:txBody>
        </p:sp>
      </p:grpSp>
    </p:spTree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fld id="{CFD3B878-B07C-4638-8866-DA9E7437FF64}" type="slidenum">
              <a:rPr lang="en-US" altLang="zh-CN" smtClean="0">
                <a:solidFill>
                  <a:schemeClr val="bg1"/>
                </a:solidFill>
              </a:rPr>
              <a:pPr eaLnBrk="1" hangingPunct="1">
                <a:defRPr/>
              </a:pPr>
              <a:t>65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sp>
        <p:nvSpPr>
          <p:cNvPr id="4915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文件名</a:t>
            </a:r>
            <a:endParaRPr lang="zh-CN" altLang="en-US" sz="2000" dirty="0" smtClean="0">
              <a:solidFill>
                <a:srgbClr val="FF0000"/>
              </a:solidFill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51204" name="Picture 5" descr="图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392488"/>
            <a:ext cx="2224087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795963" y="3787775"/>
            <a:ext cx="1655762" cy="1225550"/>
            <a:chOff x="3107" y="2614"/>
            <a:chExt cx="989" cy="772"/>
          </a:xfrm>
        </p:grpSpPr>
        <p:sp>
          <p:nvSpPr>
            <p:cNvPr id="51212" name="Text Box 7"/>
            <p:cNvSpPr txBox="1">
              <a:spLocks noChangeArrowheads="1"/>
            </p:cNvSpPr>
            <p:nvPr/>
          </p:nvSpPr>
          <p:spPr bwMode="auto">
            <a:xfrm>
              <a:off x="3107" y="2976"/>
              <a:ext cx="989" cy="4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3600">
                  <a:latin typeface="黑体" pitchFamily="49" charset="-122"/>
                  <a:ea typeface="黑体" pitchFamily="49" charset="-122"/>
                </a:rPr>
                <a:t>扩展名</a:t>
              </a:r>
            </a:p>
          </p:txBody>
        </p:sp>
        <p:sp>
          <p:nvSpPr>
            <p:cNvPr id="51213" name="Line 8"/>
            <p:cNvSpPr>
              <a:spLocks noChangeShapeType="1"/>
            </p:cNvSpPr>
            <p:nvPr/>
          </p:nvSpPr>
          <p:spPr bwMode="auto">
            <a:xfrm>
              <a:off x="3107" y="2614"/>
              <a:ext cx="499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4" name="Line 9"/>
            <p:cNvSpPr>
              <a:spLocks noChangeShapeType="1"/>
            </p:cNvSpPr>
            <p:nvPr/>
          </p:nvSpPr>
          <p:spPr bwMode="auto">
            <a:xfrm>
              <a:off x="3334" y="2614"/>
              <a:ext cx="0" cy="362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4068763" y="3787775"/>
            <a:ext cx="1511300" cy="1225550"/>
            <a:chOff x="2109" y="2614"/>
            <a:chExt cx="907" cy="772"/>
          </a:xfrm>
        </p:grpSpPr>
        <p:sp>
          <p:nvSpPr>
            <p:cNvPr id="51209" name="Text Box 11"/>
            <p:cNvSpPr txBox="1">
              <a:spLocks noChangeArrowheads="1"/>
            </p:cNvSpPr>
            <p:nvPr/>
          </p:nvSpPr>
          <p:spPr bwMode="auto">
            <a:xfrm>
              <a:off x="2200" y="2976"/>
              <a:ext cx="700" cy="4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3600">
                  <a:latin typeface="黑体" pitchFamily="49" charset="-122"/>
                  <a:ea typeface="黑体" pitchFamily="49" charset="-122"/>
                </a:rPr>
                <a:t>主名</a:t>
              </a:r>
            </a:p>
          </p:txBody>
        </p:sp>
        <p:sp>
          <p:nvSpPr>
            <p:cNvPr id="51210" name="Line 12"/>
            <p:cNvSpPr>
              <a:spLocks noChangeShapeType="1"/>
            </p:cNvSpPr>
            <p:nvPr/>
          </p:nvSpPr>
          <p:spPr bwMode="auto">
            <a:xfrm>
              <a:off x="2109" y="2614"/>
              <a:ext cx="907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1" name="Line 13"/>
            <p:cNvSpPr>
              <a:spLocks noChangeShapeType="1"/>
            </p:cNvSpPr>
            <p:nvPr/>
          </p:nvSpPr>
          <p:spPr bwMode="auto">
            <a:xfrm>
              <a:off x="2562" y="2614"/>
              <a:ext cx="0" cy="362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35215" name="Text Box 15"/>
          <p:cNvSpPr txBox="1">
            <a:spLocks noChangeArrowheads="1"/>
          </p:cNvSpPr>
          <p:nvPr/>
        </p:nvSpPr>
        <p:spPr bwMode="auto">
          <a:xfrm>
            <a:off x="4116388" y="3068638"/>
            <a:ext cx="2763837" cy="6413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金字塔</a:t>
            </a:r>
            <a:r>
              <a:rPr lang="en-US" altLang="zh-CN" sz="3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.</a:t>
            </a:r>
            <a:r>
              <a:rPr lang="en-US" altLang="zh-CN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jpg</a:t>
            </a:r>
          </a:p>
        </p:txBody>
      </p:sp>
      <p:sp>
        <p:nvSpPr>
          <p:cNvPr id="435217" name="Text Box 17"/>
          <p:cNvSpPr txBox="1">
            <a:spLocks noChangeArrowheads="1"/>
          </p:cNvSpPr>
          <p:nvPr/>
        </p:nvSpPr>
        <p:spPr bwMode="auto">
          <a:xfrm>
            <a:off x="466725" y="1773238"/>
            <a:ext cx="8569325" cy="1066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dirty="0" smtClean="0">
                <a:latin typeface="+mn-ea"/>
                <a:ea typeface="+mn-ea"/>
              </a:rPr>
              <a:t>文件的名称，通常由主名和扩展名组成，中间用“</a:t>
            </a:r>
            <a:r>
              <a:rPr lang="en-US" altLang="zh-CN" sz="3200" dirty="0" smtClean="0">
                <a:latin typeface="+mn-ea"/>
                <a:ea typeface="+mn-ea"/>
              </a:rPr>
              <a:t>.”</a:t>
            </a:r>
            <a:r>
              <a:rPr lang="zh-CN" altLang="en-US" sz="3200" dirty="0" smtClean="0">
                <a:latin typeface="+mn-ea"/>
                <a:ea typeface="+mn-ea"/>
              </a:rPr>
              <a:t>隔开。</a:t>
            </a:r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35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21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fld id="{05EF0207-661C-48EE-AA33-1BA1950205D9}" type="slidenum">
              <a:rPr lang="en-US" altLang="zh-CN" smtClean="0">
                <a:solidFill>
                  <a:schemeClr val="bg1"/>
                </a:solidFill>
              </a:rPr>
              <a:pPr eaLnBrk="1" hangingPunct="1">
                <a:defRPr/>
              </a:pPr>
              <a:t>66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graphicFrame>
        <p:nvGraphicFramePr>
          <p:cNvPr id="474114" name="Group 2"/>
          <p:cNvGraphicFramePr>
            <a:graphicFrameLocks noGrp="1"/>
          </p:cNvGraphicFramePr>
          <p:nvPr>
            <p:ph idx="1"/>
          </p:nvPr>
        </p:nvGraphicFramePr>
        <p:xfrm>
          <a:off x="0" y="260350"/>
          <a:ext cx="8893175" cy="639770"/>
        </p:xfrm>
        <a:graphic>
          <a:graphicData uri="http://schemas.openxmlformats.org/drawingml/2006/table">
            <a:tbl>
              <a:tblPr/>
              <a:tblGrid>
                <a:gridCol w="148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1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2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2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11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2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9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图标</a:t>
                      </a:r>
                    </a:p>
                  </a:txBody>
                  <a:tcPr marT="45565" marB="4556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扩展名</a:t>
                      </a:r>
                    </a:p>
                  </a:txBody>
                  <a:tcPr marT="45565" marB="45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包含的信息类型</a:t>
                      </a:r>
                    </a:p>
                  </a:txBody>
                  <a:tcPr marT="45565" marB="45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图标</a:t>
                      </a:r>
                    </a:p>
                  </a:txBody>
                  <a:tcPr marT="45565" marB="45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扩展名</a:t>
                      </a:r>
                    </a:p>
                  </a:txBody>
                  <a:tcPr marT="45565" marB="45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包含的信息类型</a:t>
                      </a:r>
                    </a:p>
                  </a:txBody>
                  <a:tcPr marT="45565" marB="45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2243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031875"/>
            <a:ext cx="57626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44" name="Rectangle 19"/>
          <p:cNvSpPr>
            <a:spLocks noChangeArrowheads="1"/>
          </p:cNvSpPr>
          <p:nvPr/>
        </p:nvSpPr>
        <p:spPr bwMode="auto">
          <a:xfrm>
            <a:off x="1476375" y="1052513"/>
            <a:ext cx="1439863" cy="50482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/>
              <a:t>.htm /.html</a:t>
            </a:r>
          </a:p>
        </p:txBody>
      </p:sp>
      <p:sp>
        <p:nvSpPr>
          <p:cNvPr id="52245" name="Rectangle 20"/>
          <p:cNvSpPr>
            <a:spLocks noChangeArrowheads="1"/>
          </p:cNvSpPr>
          <p:nvPr/>
        </p:nvSpPr>
        <p:spPr bwMode="auto">
          <a:xfrm>
            <a:off x="2987675" y="1052513"/>
            <a:ext cx="1512888" cy="5048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网页文件</a:t>
            </a:r>
          </a:p>
        </p:txBody>
      </p:sp>
      <p:pic>
        <p:nvPicPr>
          <p:cNvPr id="52246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81163"/>
            <a:ext cx="5080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47" name="Rectangle 22"/>
          <p:cNvSpPr>
            <a:spLocks noChangeArrowheads="1"/>
          </p:cNvSpPr>
          <p:nvPr/>
        </p:nvSpPr>
        <p:spPr bwMode="auto">
          <a:xfrm>
            <a:off x="1476375" y="1752600"/>
            <a:ext cx="1439863" cy="5048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/>
              <a:t>.jpg/.jpeg</a:t>
            </a:r>
          </a:p>
        </p:txBody>
      </p:sp>
      <p:sp>
        <p:nvSpPr>
          <p:cNvPr id="52248" name="Rectangle 23"/>
          <p:cNvSpPr>
            <a:spLocks noChangeArrowheads="1"/>
          </p:cNvSpPr>
          <p:nvPr/>
        </p:nvSpPr>
        <p:spPr bwMode="auto">
          <a:xfrm>
            <a:off x="1476375" y="3768725"/>
            <a:ext cx="1439863" cy="5048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/>
              <a:t>.rar /.zip</a:t>
            </a:r>
          </a:p>
        </p:txBody>
      </p:sp>
      <p:sp>
        <p:nvSpPr>
          <p:cNvPr id="52249" name="Rectangle 24"/>
          <p:cNvSpPr>
            <a:spLocks noChangeArrowheads="1"/>
          </p:cNvSpPr>
          <p:nvPr/>
        </p:nvSpPr>
        <p:spPr bwMode="auto">
          <a:xfrm>
            <a:off x="1476375" y="3048000"/>
            <a:ext cx="1439863" cy="5048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/>
              <a:t>.bmp</a:t>
            </a:r>
          </a:p>
        </p:txBody>
      </p:sp>
      <p:sp>
        <p:nvSpPr>
          <p:cNvPr id="52250" name="Rectangle 25"/>
          <p:cNvSpPr>
            <a:spLocks noChangeArrowheads="1"/>
          </p:cNvSpPr>
          <p:nvPr/>
        </p:nvSpPr>
        <p:spPr bwMode="auto">
          <a:xfrm>
            <a:off x="1476375" y="2400300"/>
            <a:ext cx="1439863" cy="5048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/>
              <a:t>.gif</a:t>
            </a:r>
          </a:p>
        </p:txBody>
      </p:sp>
      <p:sp>
        <p:nvSpPr>
          <p:cNvPr id="52251" name="Rectangle 26"/>
          <p:cNvSpPr>
            <a:spLocks noChangeArrowheads="1"/>
          </p:cNvSpPr>
          <p:nvPr/>
        </p:nvSpPr>
        <p:spPr bwMode="auto">
          <a:xfrm>
            <a:off x="5940425" y="1052513"/>
            <a:ext cx="1439863" cy="50482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/>
              <a:t>.txt</a:t>
            </a:r>
          </a:p>
        </p:txBody>
      </p:sp>
      <p:pic>
        <p:nvPicPr>
          <p:cNvPr id="52252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700213"/>
            <a:ext cx="5524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53" name="Picture 2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697288"/>
            <a:ext cx="574675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54" name="Picture 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052513"/>
            <a:ext cx="5429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55" name="Picture 3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328863"/>
            <a:ext cx="5334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56" name="Picture 3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068638"/>
            <a:ext cx="59055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57" name="Picture 3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225" y="4518025"/>
            <a:ext cx="5334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58" name="Picture 3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976563"/>
            <a:ext cx="5524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59" name="Rectangle 35"/>
          <p:cNvSpPr>
            <a:spLocks noChangeArrowheads="1"/>
          </p:cNvSpPr>
          <p:nvPr/>
        </p:nvSpPr>
        <p:spPr bwMode="auto">
          <a:xfrm>
            <a:off x="5940425" y="1752600"/>
            <a:ext cx="1439863" cy="50482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/>
              <a:t>.docx</a:t>
            </a:r>
          </a:p>
        </p:txBody>
      </p:sp>
      <p:sp>
        <p:nvSpPr>
          <p:cNvPr id="52260" name="Rectangle 36"/>
          <p:cNvSpPr>
            <a:spLocks noChangeArrowheads="1"/>
          </p:cNvSpPr>
          <p:nvPr/>
        </p:nvSpPr>
        <p:spPr bwMode="auto">
          <a:xfrm>
            <a:off x="5940425" y="2400300"/>
            <a:ext cx="1439863" cy="50482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/>
              <a:t>.xlsx</a:t>
            </a:r>
          </a:p>
        </p:txBody>
      </p:sp>
      <p:sp>
        <p:nvSpPr>
          <p:cNvPr id="52261" name="Rectangle 37"/>
          <p:cNvSpPr>
            <a:spLocks noChangeArrowheads="1"/>
          </p:cNvSpPr>
          <p:nvPr/>
        </p:nvSpPr>
        <p:spPr bwMode="auto">
          <a:xfrm>
            <a:off x="7451725" y="1752600"/>
            <a:ext cx="1512888" cy="50482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b="1"/>
              <a:t>字处理文档</a:t>
            </a:r>
          </a:p>
        </p:txBody>
      </p:sp>
      <p:sp>
        <p:nvSpPr>
          <p:cNvPr id="52262" name="Rectangle 38"/>
          <p:cNvSpPr>
            <a:spLocks noChangeArrowheads="1"/>
          </p:cNvSpPr>
          <p:nvPr/>
        </p:nvSpPr>
        <p:spPr bwMode="auto">
          <a:xfrm>
            <a:off x="7451725" y="2400300"/>
            <a:ext cx="1512888" cy="50482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b="1"/>
              <a:t>电子表格</a:t>
            </a:r>
          </a:p>
        </p:txBody>
      </p:sp>
      <p:sp>
        <p:nvSpPr>
          <p:cNvPr id="52263" name="Rectangle 39"/>
          <p:cNvSpPr>
            <a:spLocks noChangeArrowheads="1"/>
          </p:cNvSpPr>
          <p:nvPr/>
        </p:nvSpPr>
        <p:spPr bwMode="auto">
          <a:xfrm>
            <a:off x="7451725" y="1052513"/>
            <a:ext cx="1512888" cy="50482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b="1"/>
              <a:t>纯文本文档</a:t>
            </a:r>
          </a:p>
        </p:txBody>
      </p:sp>
      <p:sp>
        <p:nvSpPr>
          <p:cNvPr id="52264" name="Rectangle 40"/>
          <p:cNvSpPr>
            <a:spLocks noChangeArrowheads="1"/>
          </p:cNvSpPr>
          <p:nvPr/>
        </p:nvSpPr>
        <p:spPr bwMode="auto">
          <a:xfrm>
            <a:off x="2987675" y="5876925"/>
            <a:ext cx="1584325" cy="50482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b="1"/>
              <a:t>数据库文件</a:t>
            </a:r>
          </a:p>
        </p:txBody>
      </p:sp>
      <p:sp>
        <p:nvSpPr>
          <p:cNvPr id="52265" name="Rectangle 41"/>
          <p:cNvSpPr>
            <a:spLocks noChangeArrowheads="1"/>
          </p:cNvSpPr>
          <p:nvPr/>
        </p:nvSpPr>
        <p:spPr bwMode="auto">
          <a:xfrm>
            <a:off x="1476375" y="5876925"/>
            <a:ext cx="1439863" cy="50482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/>
              <a:t>.dbf</a:t>
            </a:r>
          </a:p>
        </p:txBody>
      </p:sp>
      <p:sp>
        <p:nvSpPr>
          <p:cNvPr id="52266" name="Rectangle 42"/>
          <p:cNvSpPr>
            <a:spLocks noChangeArrowheads="1"/>
          </p:cNvSpPr>
          <p:nvPr/>
        </p:nvSpPr>
        <p:spPr bwMode="auto">
          <a:xfrm>
            <a:off x="1476375" y="4489450"/>
            <a:ext cx="1439863" cy="50482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/>
              <a:t>.exe</a:t>
            </a:r>
          </a:p>
        </p:txBody>
      </p:sp>
      <p:sp>
        <p:nvSpPr>
          <p:cNvPr id="52267" name="Rectangle 43"/>
          <p:cNvSpPr>
            <a:spLocks noChangeArrowheads="1"/>
          </p:cNvSpPr>
          <p:nvPr/>
        </p:nvSpPr>
        <p:spPr bwMode="auto">
          <a:xfrm>
            <a:off x="1476375" y="5157788"/>
            <a:ext cx="1439863" cy="50482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/>
              <a:t>.swf/.</a:t>
            </a:r>
            <a:r>
              <a:rPr lang="en-US" altLang="zh-CN" b="1"/>
              <a:t>flv</a:t>
            </a:r>
          </a:p>
        </p:txBody>
      </p:sp>
      <p:sp>
        <p:nvSpPr>
          <p:cNvPr id="52268" name="Rectangle 44"/>
          <p:cNvSpPr>
            <a:spLocks noChangeArrowheads="1"/>
          </p:cNvSpPr>
          <p:nvPr/>
        </p:nvSpPr>
        <p:spPr bwMode="auto">
          <a:xfrm>
            <a:off x="2987675" y="5156200"/>
            <a:ext cx="1584325" cy="50482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b="1"/>
              <a:t>Flash</a:t>
            </a:r>
            <a:r>
              <a:rPr lang="zh-CN" altLang="en-US" b="1"/>
              <a:t>文件</a:t>
            </a:r>
          </a:p>
        </p:txBody>
      </p:sp>
      <p:sp>
        <p:nvSpPr>
          <p:cNvPr id="52269" name="Rectangle 45"/>
          <p:cNvSpPr>
            <a:spLocks noChangeArrowheads="1"/>
          </p:cNvSpPr>
          <p:nvPr/>
        </p:nvSpPr>
        <p:spPr bwMode="auto">
          <a:xfrm>
            <a:off x="2987675" y="4489450"/>
            <a:ext cx="1584325" cy="50482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b="1"/>
              <a:t>可执行文件</a:t>
            </a:r>
          </a:p>
        </p:txBody>
      </p:sp>
      <p:sp>
        <p:nvSpPr>
          <p:cNvPr id="52270" name="Rectangle 46"/>
          <p:cNvSpPr>
            <a:spLocks noChangeArrowheads="1"/>
          </p:cNvSpPr>
          <p:nvPr/>
        </p:nvSpPr>
        <p:spPr bwMode="auto">
          <a:xfrm>
            <a:off x="2987675" y="3768725"/>
            <a:ext cx="1584325" cy="50482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b="1"/>
              <a:t>压缩文件</a:t>
            </a:r>
          </a:p>
        </p:txBody>
      </p:sp>
      <p:sp>
        <p:nvSpPr>
          <p:cNvPr id="52271" name="Rectangle 47"/>
          <p:cNvSpPr>
            <a:spLocks noChangeArrowheads="1"/>
          </p:cNvSpPr>
          <p:nvPr/>
        </p:nvSpPr>
        <p:spPr bwMode="auto">
          <a:xfrm>
            <a:off x="2987675" y="3048000"/>
            <a:ext cx="1584325" cy="50482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b="1"/>
              <a:t>位图文件</a:t>
            </a:r>
          </a:p>
        </p:txBody>
      </p:sp>
      <p:sp>
        <p:nvSpPr>
          <p:cNvPr id="52272" name="Rectangle 48"/>
          <p:cNvSpPr>
            <a:spLocks noChangeArrowheads="1"/>
          </p:cNvSpPr>
          <p:nvPr/>
        </p:nvSpPr>
        <p:spPr bwMode="auto">
          <a:xfrm>
            <a:off x="2987675" y="2400300"/>
            <a:ext cx="1584325" cy="50482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b="1"/>
              <a:t>动态图像</a:t>
            </a:r>
          </a:p>
        </p:txBody>
      </p:sp>
      <p:sp>
        <p:nvSpPr>
          <p:cNvPr id="52273" name="Rectangle 49"/>
          <p:cNvSpPr>
            <a:spLocks noChangeArrowheads="1"/>
          </p:cNvSpPr>
          <p:nvPr/>
        </p:nvSpPr>
        <p:spPr bwMode="auto">
          <a:xfrm>
            <a:off x="2987675" y="1752600"/>
            <a:ext cx="1512888" cy="50482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b="1"/>
              <a:t>静态图像</a:t>
            </a:r>
          </a:p>
        </p:txBody>
      </p:sp>
      <p:sp>
        <p:nvSpPr>
          <p:cNvPr id="52274" name="Rectangle 50"/>
          <p:cNvSpPr>
            <a:spLocks noChangeArrowheads="1"/>
          </p:cNvSpPr>
          <p:nvPr/>
        </p:nvSpPr>
        <p:spPr bwMode="auto">
          <a:xfrm>
            <a:off x="7451725" y="4489450"/>
            <a:ext cx="1584325" cy="50482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b="1"/>
              <a:t>音频文件</a:t>
            </a:r>
          </a:p>
        </p:txBody>
      </p:sp>
      <p:sp>
        <p:nvSpPr>
          <p:cNvPr id="52275" name="Rectangle 51"/>
          <p:cNvSpPr>
            <a:spLocks noChangeArrowheads="1"/>
          </p:cNvSpPr>
          <p:nvPr/>
        </p:nvSpPr>
        <p:spPr bwMode="auto">
          <a:xfrm>
            <a:off x="5940425" y="4489450"/>
            <a:ext cx="1439863" cy="50482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/>
              <a:t>.mp3</a:t>
            </a:r>
          </a:p>
        </p:txBody>
      </p:sp>
      <p:sp>
        <p:nvSpPr>
          <p:cNvPr id="52276" name="Rectangle 52"/>
          <p:cNvSpPr>
            <a:spLocks noChangeArrowheads="1"/>
          </p:cNvSpPr>
          <p:nvPr/>
        </p:nvSpPr>
        <p:spPr bwMode="auto">
          <a:xfrm>
            <a:off x="7451725" y="3768725"/>
            <a:ext cx="1512888" cy="50482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b="1"/>
              <a:t>音频文件</a:t>
            </a:r>
          </a:p>
        </p:txBody>
      </p:sp>
      <p:sp>
        <p:nvSpPr>
          <p:cNvPr id="52277" name="Rectangle 53"/>
          <p:cNvSpPr>
            <a:spLocks noChangeArrowheads="1"/>
          </p:cNvSpPr>
          <p:nvPr/>
        </p:nvSpPr>
        <p:spPr bwMode="auto">
          <a:xfrm>
            <a:off x="5940425" y="3768725"/>
            <a:ext cx="1439863" cy="50482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/>
              <a:t>.wav</a:t>
            </a:r>
          </a:p>
        </p:txBody>
      </p:sp>
      <p:sp>
        <p:nvSpPr>
          <p:cNvPr id="52278" name="Rectangle 54"/>
          <p:cNvSpPr>
            <a:spLocks noChangeArrowheads="1"/>
          </p:cNvSpPr>
          <p:nvPr/>
        </p:nvSpPr>
        <p:spPr bwMode="auto">
          <a:xfrm>
            <a:off x="7451725" y="3048000"/>
            <a:ext cx="1512888" cy="50482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b="1"/>
              <a:t>演示文稿</a:t>
            </a:r>
          </a:p>
        </p:txBody>
      </p:sp>
      <p:sp>
        <p:nvSpPr>
          <p:cNvPr id="52279" name="Rectangle 55"/>
          <p:cNvSpPr>
            <a:spLocks noChangeArrowheads="1"/>
          </p:cNvSpPr>
          <p:nvPr/>
        </p:nvSpPr>
        <p:spPr bwMode="auto">
          <a:xfrm>
            <a:off x="5940425" y="3048000"/>
            <a:ext cx="1439863" cy="50482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/>
              <a:t>.pptx</a:t>
            </a:r>
          </a:p>
        </p:txBody>
      </p:sp>
      <p:sp>
        <p:nvSpPr>
          <p:cNvPr id="52280" name="Rectangle 56"/>
          <p:cNvSpPr>
            <a:spLocks noChangeArrowheads="1"/>
          </p:cNvSpPr>
          <p:nvPr/>
        </p:nvSpPr>
        <p:spPr bwMode="auto">
          <a:xfrm>
            <a:off x="7451725" y="5208588"/>
            <a:ext cx="1512888" cy="50482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b="1"/>
              <a:t>视频文件</a:t>
            </a:r>
          </a:p>
        </p:txBody>
      </p:sp>
      <p:sp>
        <p:nvSpPr>
          <p:cNvPr id="52281" name="Rectangle 57"/>
          <p:cNvSpPr>
            <a:spLocks noChangeArrowheads="1"/>
          </p:cNvSpPr>
          <p:nvPr/>
        </p:nvSpPr>
        <p:spPr bwMode="auto">
          <a:xfrm>
            <a:off x="5940425" y="5929313"/>
            <a:ext cx="1439863" cy="50482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/>
              <a:t>.mp4</a:t>
            </a:r>
          </a:p>
        </p:txBody>
      </p:sp>
      <p:sp>
        <p:nvSpPr>
          <p:cNvPr id="52282" name="Rectangle 58"/>
          <p:cNvSpPr>
            <a:spLocks noChangeArrowheads="1"/>
          </p:cNvSpPr>
          <p:nvPr/>
        </p:nvSpPr>
        <p:spPr bwMode="auto">
          <a:xfrm>
            <a:off x="7451725" y="5927725"/>
            <a:ext cx="1512888" cy="50482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b="1"/>
              <a:t>视频文件</a:t>
            </a:r>
          </a:p>
        </p:txBody>
      </p:sp>
      <p:sp>
        <p:nvSpPr>
          <p:cNvPr id="52283" name="Rectangle 59"/>
          <p:cNvSpPr>
            <a:spLocks noChangeArrowheads="1"/>
          </p:cNvSpPr>
          <p:nvPr/>
        </p:nvSpPr>
        <p:spPr bwMode="auto">
          <a:xfrm>
            <a:off x="5940425" y="5208588"/>
            <a:ext cx="1439863" cy="50482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/>
              <a:t>.rmvb /.rm</a:t>
            </a:r>
          </a:p>
        </p:txBody>
      </p:sp>
      <p:pic>
        <p:nvPicPr>
          <p:cNvPr id="52284" name="Picture 6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768725"/>
            <a:ext cx="5429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85" name="Picture 6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416425"/>
            <a:ext cx="6191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86" name="Picture 6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5084763"/>
            <a:ext cx="647700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87" name="Picture 6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949950"/>
            <a:ext cx="4857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4176" name="Picture 6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349500"/>
            <a:ext cx="604837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89" name="Picture 6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5157788"/>
            <a:ext cx="647700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90" name="Picture 6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5876925"/>
            <a:ext cx="503237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91" name="Picture 6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013325"/>
            <a:ext cx="5715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7417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en-US" dirty="0" smtClean="0"/>
          </a:p>
        </p:txBody>
      </p:sp>
      <p:sp>
        <p:nvSpPr>
          <p:cNvPr id="54275" name="内容占位符 2"/>
          <p:cNvSpPr>
            <a:spLocks noGrp="1"/>
          </p:cNvSpPr>
          <p:nvPr>
            <p:ph idx="1"/>
          </p:nvPr>
        </p:nvSpPr>
        <p:spPr>
          <a:xfrm>
            <a:off x="250825" y="1844675"/>
            <a:ext cx="8704263" cy="4392613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zh-CN" altLang="en-US" dirty="0" smtClean="0"/>
              <a:t>其他一些文件的扩展名：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en-US" altLang="zh-CN" sz="2400" dirty="0"/>
              <a:t>.exe----</a:t>
            </a:r>
            <a:r>
              <a:rPr lang="zh-CN" altLang="zh-CN" sz="2400" dirty="0" smtClean="0"/>
              <a:t>表示</a:t>
            </a:r>
            <a:r>
              <a:rPr lang="zh-CN" altLang="en-US" sz="2400" dirty="0"/>
              <a:t>可执行程序</a:t>
            </a:r>
            <a:r>
              <a:rPr lang="zh-CN" altLang="zh-CN" sz="2400" dirty="0" smtClean="0"/>
              <a:t>，</a:t>
            </a:r>
            <a:r>
              <a:rPr lang="zh-CN" altLang="zh-CN" sz="2400" dirty="0"/>
              <a:t>可直接双击运行，多数</a:t>
            </a:r>
            <a:r>
              <a:rPr lang="zh-CN" altLang="zh-CN" sz="2400" dirty="0" smtClean="0"/>
              <a:t>是</a:t>
            </a:r>
            <a:r>
              <a:rPr lang="en-US" altLang="zh-CN" sz="2400" dirty="0" smtClean="0"/>
              <a:t>windows</a:t>
            </a:r>
            <a:r>
              <a:rPr lang="zh-CN" altLang="zh-CN" sz="2400" dirty="0"/>
              <a:t>环境下运行的，也有部分是在</a:t>
            </a:r>
            <a:r>
              <a:rPr lang="en-US" altLang="zh-CN" sz="2400" dirty="0"/>
              <a:t>dos</a:t>
            </a:r>
            <a:r>
              <a:rPr lang="zh-CN" altLang="zh-CN" sz="2400" dirty="0"/>
              <a:t>环境下运行的；  </a:t>
            </a:r>
          </a:p>
          <a:p>
            <a:pPr eaLnBrk="1" hangingPunct="1">
              <a:defRPr/>
            </a:pPr>
            <a:r>
              <a:rPr lang="en-US" altLang="zh-CN" sz="2400" dirty="0" smtClean="0"/>
              <a:t>.</a:t>
            </a:r>
            <a:r>
              <a:rPr lang="en-US" altLang="zh-CN" sz="2400" dirty="0"/>
              <a:t>bat----</a:t>
            </a:r>
            <a:r>
              <a:rPr lang="zh-CN" altLang="zh-CN" sz="2400" dirty="0"/>
              <a:t>表示批处理程序，执行后会自动运行一系列命令或程序； </a:t>
            </a:r>
          </a:p>
          <a:p>
            <a:pPr eaLnBrk="1" hangingPunct="1">
              <a:defRPr/>
            </a:pPr>
            <a:r>
              <a:rPr lang="en-US" altLang="zh-CN" sz="2400" dirty="0" smtClean="0"/>
              <a:t> </a:t>
            </a:r>
            <a:r>
              <a:rPr lang="en-US" altLang="zh-CN" sz="2400" dirty="0"/>
              <a:t>.</a:t>
            </a:r>
            <a:r>
              <a:rPr lang="en-US" altLang="zh-CN" sz="2400" dirty="0" err="1"/>
              <a:t>rar</a:t>
            </a:r>
            <a:r>
              <a:rPr lang="en-US" altLang="zh-CN" sz="2400" dirty="0"/>
              <a:t>----</a:t>
            </a:r>
            <a:r>
              <a:rPr lang="zh-CN" altLang="zh-CN" sz="2400" dirty="0"/>
              <a:t>表示压缩包文件，通过</a:t>
            </a:r>
            <a:r>
              <a:rPr lang="en-US" altLang="zh-CN" sz="2400" dirty="0" err="1"/>
              <a:t>winrar</a:t>
            </a:r>
            <a:r>
              <a:rPr lang="zh-CN" altLang="zh-CN" sz="2400" dirty="0"/>
              <a:t>压缩和解压缩；</a:t>
            </a:r>
          </a:p>
          <a:p>
            <a:pPr eaLnBrk="1" hangingPunct="1">
              <a:defRPr/>
            </a:pPr>
            <a:r>
              <a:rPr lang="en-US" altLang="zh-CN" sz="2400" dirty="0" smtClean="0"/>
              <a:t>.</a:t>
            </a:r>
            <a:r>
              <a:rPr lang="en-US" altLang="zh-CN" sz="2400" dirty="0" err="1" smtClean="0"/>
              <a:t>htm</a:t>
            </a:r>
            <a:r>
              <a:rPr lang="en-US" altLang="zh-CN" sz="2400" dirty="0"/>
              <a:t>/</a:t>
            </a:r>
            <a:r>
              <a:rPr lang="en-US" altLang="zh-CN" sz="2400" dirty="0" smtClean="0"/>
              <a:t>.html-</a:t>
            </a:r>
            <a:r>
              <a:rPr lang="en-US" altLang="zh-CN" sz="2400" dirty="0"/>
              <a:t>---</a:t>
            </a:r>
            <a:r>
              <a:rPr lang="zh-CN" altLang="zh-CN" sz="2400" dirty="0"/>
              <a:t>表示</a:t>
            </a:r>
            <a:r>
              <a:rPr lang="en-US" altLang="zh-CN" sz="2400" dirty="0"/>
              <a:t>web</a:t>
            </a:r>
            <a:r>
              <a:rPr lang="zh-CN" altLang="zh-CN" sz="2400" dirty="0"/>
              <a:t>网页文件，通过浏览器可以访问和浏览；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altLang="zh-CN" sz="2400" dirty="0" smtClean="0"/>
              <a:t>     .</a:t>
            </a:r>
            <a:r>
              <a:rPr lang="en-US" altLang="zh-CN" sz="2400" dirty="0" err="1"/>
              <a:t>dll</a:t>
            </a:r>
            <a:r>
              <a:rPr lang="en-US" altLang="zh-CN" sz="2400" dirty="0"/>
              <a:t>----</a:t>
            </a:r>
            <a:r>
              <a:rPr lang="zh-CN" altLang="zh-CN" sz="2400" dirty="0"/>
              <a:t>共享链接库文件，是软件程序运行所必须的文件；</a:t>
            </a:r>
          </a:p>
          <a:p>
            <a:pPr eaLnBrk="1" hangingPunct="1">
              <a:defRPr/>
            </a:pPr>
            <a:r>
              <a:rPr lang="en-US" altLang="zh-CN" sz="2400" dirty="0" smtClean="0"/>
              <a:t>.</a:t>
            </a:r>
            <a:r>
              <a:rPr lang="en-US" altLang="zh-CN" sz="2400" dirty="0" err="1"/>
              <a:t>ico</a:t>
            </a:r>
            <a:r>
              <a:rPr lang="en-US" altLang="zh-CN" sz="2400" dirty="0"/>
              <a:t>----</a:t>
            </a:r>
            <a:r>
              <a:rPr lang="zh-CN" altLang="zh-CN" sz="2400" dirty="0"/>
              <a:t>图标文件，一般都是象素很小的图标；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altLang="zh-CN" sz="200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altLang="zh-CN" dirty="0" smtClean="0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fld id="{CD746286-24E6-4D30-84B3-2254AC7A5184}" type="slidenum">
              <a:rPr lang="en-US" altLang="zh-CN" smtClean="0">
                <a:solidFill>
                  <a:schemeClr val="bg1"/>
                </a:solidFill>
              </a:rPr>
              <a:pPr eaLnBrk="1" hangingPunct="1">
                <a:defRPr/>
              </a:pPr>
              <a:t>67</a:t>
            </a:fld>
            <a:endParaRPr lang="en-US" altLang="zh-CN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552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zh-CN" altLang="en-US" smtClean="0">
                <a:solidFill>
                  <a:srgbClr val="FF0000"/>
                </a:solidFill>
              </a:rPr>
              <a:t>扩展名的隐藏</a:t>
            </a:r>
            <a:r>
              <a:rPr lang="en-US" altLang="zh-CN" smtClean="0">
                <a:solidFill>
                  <a:srgbClr val="FF0000"/>
                </a:solidFill>
              </a:rPr>
              <a:t>/</a:t>
            </a:r>
            <a:r>
              <a:rPr lang="zh-CN" altLang="en-US" smtClean="0">
                <a:solidFill>
                  <a:srgbClr val="FF0000"/>
                </a:solidFill>
              </a:rPr>
              <a:t>显示</a:t>
            </a:r>
            <a:endParaRPr lang="en-US" altLang="zh-CN" smtClean="0">
              <a:solidFill>
                <a:srgbClr val="FF0000"/>
              </a:solidFill>
            </a:endParaRPr>
          </a:p>
          <a:p>
            <a:pPr marL="0" indent="0" eaLnBrk="1" hangingPunct="1">
              <a:buFont typeface="Wingdings" pitchFamily="2" charset="2"/>
              <a:buNone/>
            </a:pPr>
            <a:r>
              <a:rPr lang="zh-CN" altLang="en-US" smtClean="0"/>
              <a:t>“计算机”</a:t>
            </a:r>
            <a:r>
              <a:rPr lang="en-US" altLang="zh-CN" smtClean="0">
                <a:sym typeface="Wingdings" pitchFamily="2" charset="2"/>
              </a:rPr>
              <a:t></a:t>
            </a:r>
            <a:r>
              <a:rPr lang="zh-CN" altLang="en-US" smtClean="0"/>
              <a:t>“工具”</a:t>
            </a:r>
            <a:r>
              <a:rPr lang="en-US" altLang="zh-CN" smtClean="0">
                <a:sym typeface="Wingdings" pitchFamily="2" charset="2"/>
              </a:rPr>
              <a:t></a:t>
            </a:r>
            <a:r>
              <a:rPr lang="zh-CN" altLang="en-US" smtClean="0"/>
              <a:t>“文件夹选项”</a:t>
            </a:r>
            <a:r>
              <a:rPr lang="en-US" altLang="zh-CN" smtClean="0">
                <a:sym typeface="Wingdings" pitchFamily="2" charset="2"/>
              </a:rPr>
              <a:t></a:t>
            </a:r>
            <a:r>
              <a:rPr lang="zh-CN" altLang="en-US" smtClean="0"/>
              <a:t>“查看”</a:t>
            </a:r>
            <a:endParaRPr lang="en-US" altLang="zh-CN" smtClean="0"/>
          </a:p>
          <a:p>
            <a:pPr marL="0" indent="0" eaLnBrk="1" hangingPunct="1">
              <a:buFont typeface="Wingdings" pitchFamily="2" charset="2"/>
              <a:buNone/>
            </a:pPr>
            <a:r>
              <a:rPr lang="zh-CN" altLang="en-US" smtClean="0"/>
              <a:t>选中“隐藏已知文件类型的扩展名”，点击“确定”。</a:t>
            </a: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fld id="{5C0A4927-A396-42D2-9440-EB3BDAFF29B3}" type="slidenum">
              <a:rPr lang="en-US" altLang="zh-CN" smtClean="0">
                <a:solidFill>
                  <a:schemeClr val="bg1"/>
                </a:solidFill>
              </a:rPr>
              <a:pPr eaLnBrk="1" hangingPunct="1">
                <a:defRPr/>
              </a:pPr>
              <a:t>68</a:t>
            </a:fld>
            <a:endParaRPr lang="en-US" altLang="zh-CN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563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fld id="{72208236-881B-4157-B00E-5EF8464E3E09}" type="slidenum">
              <a:rPr lang="en-US" altLang="zh-CN" smtClean="0">
                <a:solidFill>
                  <a:schemeClr val="bg1"/>
                </a:solidFill>
              </a:rPr>
              <a:pPr eaLnBrk="1" hangingPunct="1">
                <a:defRPr/>
              </a:pPr>
              <a:t>69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pic>
        <p:nvPicPr>
          <p:cNvPr id="563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989138"/>
            <a:ext cx="37719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Window NT 3.1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1993</a:t>
            </a:r>
            <a:r>
              <a:rPr lang="zh-CN" altLang="en-US" dirty="0"/>
              <a:t>年</a:t>
            </a:r>
            <a:r>
              <a:rPr lang="en-US" altLang="zh-CN" dirty="0"/>
              <a:t>Windows NT 3.1</a:t>
            </a:r>
            <a:r>
              <a:rPr lang="zh-CN" altLang="en-US" dirty="0"/>
              <a:t>发布，这个产品是基于</a:t>
            </a:r>
            <a:r>
              <a:rPr lang="en-US" altLang="zh-CN" dirty="0"/>
              <a:t>OS/2 NT</a:t>
            </a:r>
            <a:r>
              <a:rPr lang="zh-CN" altLang="en-US" dirty="0"/>
              <a:t>的基 础编制的，由微软和</a:t>
            </a:r>
            <a:r>
              <a:rPr lang="en-US" altLang="zh-CN" dirty="0"/>
              <a:t>IBM</a:t>
            </a:r>
            <a:r>
              <a:rPr lang="zh-CN" altLang="en-US" dirty="0"/>
              <a:t>联合研制。 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204864"/>
            <a:ext cx="3267075" cy="2609850"/>
          </a:xfr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0433CF-FBD7-4429-9494-BCDB0245EBE1}" type="datetime1">
              <a:rPr lang="zh-CN" altLang="en-US" smtClean="0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计算机文化基础 - 第一章 计算机的基础知识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78231F-CE32-484C-A335-E6CDE49C17CA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2004917"/>
      </p:ext>
    </p:extLst>
  </p:cSld>
  <p:clrMapOvr>
    <a:masterClrMapping/>
  </p:clrMapOvr>
  <p:transition spd="med">
    <p:checker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002060"/>
                </a:solidFill>
                <a:latin typeface="华文隶书" pitchFamily="2" charset="-122"/>
                <a:ea typeface="华文隶书" pitchFamily="2" charset="-122"/>
              </a:rPr>
              <a:t>文件及文件夹命名规则</a:t>
            </a:r>
          </a:p>
        </p:txBody>
      </p:sp>
      <p:sp>
        <p:nvSpPr>
          <p:cNvPr id="57347" name="表格占位符 2"/>
          <p:cNvSpPr>
            <a:spLocks noGrp="1" noTextEdit="1"/>
          </p:cNvSpPr>
          <p:nvPr>
            <p:ph type="tbl" idx="1"/>
          </p:nvPr>
        </p:nvSpPr>
        <p:spPr>
          <a:xfrm>
            <a:off x="917575" y="1600200"/>
            <a:ext cx="7769225" cy="4486275"/>
          </a:xfrm>
        </p:spPr>
      </p:sp>
      <p:sp>
        <p:nvSpPr>
          <p:cNvPr id="6042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fld id="{7AF55997-0325-48FD-B66B-B1753DD62638}" type="slidenum">
              <a:rPr lang="en-US" altLang="zh-CN" smtClean="0">
                <a:solidFill>
                  <a:schemeClr val="bg1"/>
                </a:solidFill>
              </a:rPr>
              <a:pPr eaLnBrk="1" hangingPunct="1">
                <a:defRPr/>
              </a:pPr>
              <a:t>70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sp>
        <p:nvSpPr>
          <p:cNvPr id="62469" name="矩形 4"/>
          <p:cNvSpPr>
            <a:spLocks noChangeArrowheads="1"/>
          </p:cNvSpPr>
          <p:nvPr/>
        </p:nvSpPr>
        <p:spPr bwMode="auto">
          <a:xfrm>
            <a:off x="1368425" y="2205038"/>
            <a:ext cx="7019925" cy="304641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800" dirty="0">
                <a:latin typeface="+mn-ea"/>
                <a:ea typeface="+mn-ea"/>
              </a:rPr>
              <a:t>① 文件名或文件夹名可以由</a:t>
            </a:r>
            <a:r>
              <a:rPr lang="en-US" altLang="zh-CN" sz="2800" dirty="0">
                <a:latin typeface="+mn-ea"/>
                <a:ea typeface="+mn-ea"/>
              </a:rPr>
              <a:t>1</a:t>
            </a:r>
            <a:r>
              <a:rPr lang="zh-CN" altLang="en-US" sz="2800" dirty="0">
                <a:latin typeface="+mn-ea"/>
                <a:ea typeface="+mn-ea"/>
              </a:rPr>
              <a:t>～</a:t>
            </a:r>
            <a:r>
              <a:rPr lang="en-US" altLang="zh-CN" sz="2800" dirty="0">
                <a:latin typeface="+mn-ea"/>
                <a:ea typeface="+mn-ea"/>
              </a:rPr>
              <a:t>256</a:t>
            </a:r>
            <a:r>
              <a:rPr lang="zh-CN" altLang="en-US" sz="2800" dirty="0">
                <a:latin typeface="+mn-ea"/>
                <a:ea typeface="+mn-ea"/>
              </a:rPr>
              <a:t>个西文字符或</a:t>
            </a:r>
            <a:r>
              <a:rPr lang="en-US" altLang="zh-CN" sz="2800" dirty="0">
                <a:latin typeface="+mn-ea"/>
                <a:ea typeface="+mn-ea"/>
              </a:rPr>
              <a:t>128</a:t>
            </a:r>
            <a:r>
              <a:rPr lang="zh-CN" altLang="en-US" sz="2800" dirty="0">
                <a:latin typeface="+mn-ea"/>
                <a:ea typeface="+mn-ea"/>
              </a:rPr>
              <a:t>个汉字（包括空格）组成，不能多于</a:t>
            </a:r>
            <a:r>
              <a:rPr lang="en-US" altLang="zh-CN" sz="2800" dirty="0">
                <a:latin typeface="+mn-ea"/>
                <a:ea typeface="+mn-ea"/>
              </a:rPr>
              <a:t>256</a:t>
            </a:r>
            <a:r>
              <a:rPr lang="zh-CN" altLang="en-US" sz="2800" dirty="0">
                <a:latin typeface="+mn-ea"/>
                <a:ea typeface="+mn-ea"/>
              </a:rPr>
              <a:t>个字符。</a:t>
            </a:r>
            <a:br>
              <a:rPr lang="zh-CN" altLang="en-US" sz="2800" dirty="0">
                <a:latin typeface="+mn-ea"/>
                <a:ea typeface="+mn-ea"/>
              </a:rPr>
            </a:br>
            <a:r>
              <a:rPr lang="zh-CN" altLang="en-US" sz="2800" dirty="0">
                <a:latin typeface="+mn-ea"/>
                <a:ea typeface="+mn-ea"/>
              </a:rPr>
              <a:t>② 文件名和文件夹名可以由字母、数字、汉字或</a:t>
            </a:r>
            <a:r>
              <a:rPr lang="en-US" altLang="zh-CN" sz="2800" dirty="0">
                <a:latin typeface="+mn-ea"/>
                <a:ea typeface="+mn-ea"/>
              </a:rPr>
              <a:t>~</a:t>
            </a:r>
            <a:r>
              <a:rPr lang="zh-CN" altLang="en-US" sz="2800" dirty="0">
                <a:latin typeface="+mn-ea"/>
                <a:ea typeface="+mn-ea"/>
              </a:rPr>
              <a:t>、</a:t>
            </a:r>
            <a:r>
              <a:rPr lang="en-US" altLang="zh-CN" sz="2800" dirty="0">
                <a:latin typeface="+mn-ea"/>
                <a:ea typeface="+mn-ea"/>
              </a:rPr>
              <a:t>!</a:t>
            </a:r>
            <a:r>
              <a:rPr lang="zh-CN" altLang="en-US" sz="2800" dirty="0">
                <a:latin typeface="+mn-ea"/>
                <a:ea typeface="+mn-ea"/>
              </a:rPr>
              <a:t>、</a:t>
            </a:r>
            <a:r>
              <a:rPr lang="en-US" altLang="zh-CN" sz="2800" dirty="0">
                <a:latin typeface="+mn-ea"/>
                <a:ea typeface="+mn-ea"/>
              </a:rPr>
              <a:t>@</a:t>
            </a:r>
            <a:r>
              <a:rPr lang="zh-CN" altLang="en-US" sz="2800" dirty="0">
                <a:latin typeface="+mn-ea"/>
                <a:ea typeface="+mn-ea"/>
              </a:rPr>
              <a:t>、</a:t>
            </a:r>
            <a:r>
              <a:rPr lang="en-US" altLang="zh-CN" sz="2800" dirty="0">
                <a:latin typeface="+mn-ea"/>
                <a:ea typeface="+mn-ea"/>
              </a:rPr>
              <a:t>#</a:t>
            </a:r>
            <a:r>
              <a:rPr lang="zh-CN" altLang="en-US" sz="2800" dirty="0">
                <a:latin typeface="+mn-ea"/>
                <a:ea typeface="+mn-ea"/>
              </a:rPr>
              <a:t>、</a:t>
            </a:r>
            <a:r>
              <a:rPr lang="en-US" altLang="zh-CN" sz="2800" dirty="0">
                <a:latin typeface="+mn-ea"/>
                <a:ea typeface="+mn-ea"/>
              </a:rPr>
              <a:t>$</a:t>
            </a:r>
            <a:r>
              <a:rPr lang="zh-CN" altLang="en-US" sz="2800" dirty="0">
                <a:latin typeface="+mn-ea"/>
                <a:ea typeface="+mn-ea"/>
              </a:rPr>
              <a:t>、</a:t>
            </a:r>
            <a:r>
              <a:rPr lang="en-US" altLang="zh-CN" sz="2800" dirty="0">
                <a:latin typeface="+mn-ea"/>
                <a:ea typeface="+mn-ea"/>
              </a:rPr>
              <a:t>%</a:t>
            </a:r>
            <a:r>
              <a:rPr lang="zh-CN" altLang="en-US" sz="2800" dirty="0">
                <a:latin typeface="+mn-ea"/>
                <a:ea typeface="+mn-ea"/>
              </a:rPr>
              <a:t>、</a:t>
            </a:r>
            <a:r>
              <a:rPr lang="en-US" altLang="zh-CN" sz="2800" dirty="0">
                <a:latin typeface="+mn-ea"/>
                <a:ea typeface="+mn-ea"/>
              </a:rPr>
              <a:t>^</a:t>
            </a:r>
            <a:r>
              <a:rPr lang="zh-CN" altLang="en-US" sz="2800" dirty="0">
                <a:latin typeface="+mn-ea"/>
                <a:ea typeface="+mn-ea"/>
              </a:rPr>
              <a:t>、</a:t>
            </a:r>
            <a:r>
              <a:rPr lang="en-US" altLang="zh-CN" sz="2800" dirty="0">
                <a:latin typeface="+mn-ea"/>
                <a:ea typeface="+mn-ea"/>
              </a:rPr>
              <a:t>&amp;</a:t>
            </a:r>
            <a:r>
              <a:rPr lang="zh-CN" altLang="en-US" sz="2800" dirty="0">
                <a:latin typeface="+mn-ea"/>
                <a:ea typeface="+mn-ea"/>
              </a:rPr>
              <a:t>、</a:t>
            </a:r>
            <a:r>
              <a:rPr lang="en-US" altLang="zh-CN" sz="2800" dirty="0">
                <a:latin typeface="+mn-ea"/>
                <a:ea typeface="+mn-ea"/>
              </a:rPr>
              <a:t>( )</a:t>
            </a:r>
            <a:r>
              <a:rPr lang="zh-CN" altLang="en-US" sz="2800" dirty="0">
                <a:latin typeface="+mn-ea"/>
                <a:ea typeface="+mn-ea"/>
              </a:rPr>
              <a:t>、</a:t>
            </a:r>
            <a:r>
              <a:rPr lang="en-US" altLang="zh-CN" sz="2800" dirty="0">
                <a:latin typeface="+mn-ea"/>
                <a:ea typeface="+mn-ea"/>
              </a:rPr>
              <a:t>_</a:t>
            </a:r>
            <a:r>
              <a:rPr lang="zh-CN" altLang="en-US" sz="2800" dirty="0">
                <a:latin typeface="+mn-ea"/>
                <a:ea typeface="+mn-ea"/>
              </a:rPr>
              <a:t>、</a:t>
            </a:r>
            <a:r>
              <a:rPr lang="en-US" altLang="zh-CN" sz="2800" dirty="0">
                <a:latin typeface="+mn-ea"/>
                <a:ea typeface="+mn-ea"/>
              </a:rPr>
              <a:t>-</a:t>
            </a:r>
            <a:r>
              <a:rPr lang="zh-CN" altLang="en-US" sz="2800" dirty="0">
                <a:latin typeface="+mn-ea"/>
                <a:ea typeface="+mn-ea"/>
              </a:rPr>
              <a:t>、</a:t>
            </a:r>
            <a:r>
              <a:rPr lang="en-US" altLang="zh-CN" sz="2800" dirty="0">
                <a:latin typeface="+mn-ea"/>
                <a:ea typeface="+mn-ea"/>
              </a:rPr>
              <a:t>{}</a:t>
            </a:r>
            <a:r>
              <a:rPr lang="zh-CN" altLang="en-US" sz="2800" dirty="0">
                <a:latin typeface="+mn-ea"/>
                <a:ea typeface="+mn-ea"/>
              </a:rPr>
              <a:t>、’等组合而成；</a:t>
            </a:r>
            <a:r>
              <a:rPr lang="zh-CN" altLang="en-US" sz="2400" dirty="0">
                <a:ea typeface="宋体" pitchFamily="2" charset="-122"/>
              </a:rPr>
              <a:t/>
            </a:r>
            <a:br>
              <a:rPr lang="zh-CN" altLang="en-US" sz="2400" dirty="0">
                <a:ea typeface="宋体" pitchFamily="2" charset="-122"/>
              </a:rPr>
            </a:br>
            <a:endParaRPr lang="zh-CN" altLang="en-US" sz="2400" dirty="0">
              <a:ea typeface="宋体" pitchFamily="2" charset="-122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8371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2800" smtClean="0"/>
              <a:t/>
            </a:r>
            <a:br>
              <a:rPr lang="zh-CN" altLang="en-US" sz="2800" smtClean="0"/>
            </a:br>
            <a:r>
              <a:rPr lang="zh-CN" altLang="en-US" sz="2800" smtClean="0"/>
              <a:t>③ 可以有空格，可以有多于一个的圆点；</a:t>
            </a:r>
            <a:br>
              <a:rPr lang="zh-CN" altLang="en-US" sz="2800" smtClean="0"/>
            </a:br>
            <a:r>
              <a:rPr lang="zh-CN" altLang="en-US" sz="2800" smtClean="0"/>
              <a:t>④ 文件名或文件夹名中不能出现以下字符：</a:t>
            </a:r>
            <a:r>
              <a:rPr lang="en-US" altLang="zh-CN" sz="2800" smtClean="0"/>
              <a:t>\</a:t>
            </a:r>
            <a:r>
              <a:rPr lang="zh-CN" altLang="en-US" sz="2800" smtClean="0"/>
              <a:t>、</a:t>
            </a:r>
            <a:r>
              <a:rPr lang="en-US" altLang="zh-CN" sz="2800" smtClean="0"/>
              <a:t>/</a:t>
            </a:r>
            <a:r>
              <a:rPr lang="zh-CN" altLang="en-US" sz="2800" smtClean="0"/>
              <a:t>、</a:t>
            </a:r>
            <a:r>
              <a:rPr lang="en-US" altLang="zh-CN" sz="2800" smtClean="0"/>
              <a:t>:</a:t>
            </a:r>
            <a:r>
              <a:rPr lang="zh-CN" altLang="en-US" sz="2800" smtClean="0"/>
              <a:t>、*、</a:t>
            </a:r>
            <a:r>
              <a:rPr lang="en-US" altLang="zh-CN" sz="2800" smtClean="0"/>
              <a:t>?</a:t>
            </a:r>
            <a:r>
              <a:rPr lang="zh-CN" altLang="en-US" sz="2800" smtClean="0"/>
              <a:t>、</a:t>
            </a:r>
            <a:r>
              <a:rPr lang="en-US" altLang="zh-CN" sz="2800" smtClean="0"/>
              <a:t>“</a:t>
            </a:r>
            <a:r>
              <a:rPr lang="zh-CN" altLang="en-US" sz="2800" smtClean="0"/>
              <a:t>、</a:t>
            </a:r>
            <a:r>
              <a:rPr lang="en-US" altLang="zh-CN" sz="2800" smtClean="0"/>
              <a:t>&lt;</a:t>
            </a:r>
            <a:r>
              <a:rPr lang="zh-CN" altLang="en-US" sz="2800" smtClean="0"/>
              <a:t>、</a:t>
            </a:r>
            <a:r>
              <a:rPr lang="en-US" altLang="zh-CN" sz="2800" smtClean="0"/>
              <a:t>&gt;</a:t>
            </a:r>
            <a:r>
              <a:rPr lang="zh-CN" altLang="en-US" sz="2800" smtClean="0"/>
              <a:t>、</a:t>
            </a:r>
            <a:r>
              <a:rPr lang="en-US" altLang="zh-CN" sz="2800" smtClean="0"/>
              <a:t>| </a:t>
            </a:r>
            <a:r>
              <a:rPr lang="zh-CN" altLang="en-US" sz="2800" smtClean="0"/>
              <a:t>；</a:t>
            </a:r>
            <a:br>
              <a:rPr lang="zh-CN" altLang="en-US" sz="2800" smtClean="0"/>
            </a:br>
            <a:r>
              <a:rPr lang="zh-CN" altLang="en-US" sz="2800" smtClean="0"/>
              <a:t> ⑤  不区分英文字母大小写。</a:t>
            </a:r>
          </a:p>
          <a:p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8133030-33AB-4429-A41D-8E9A571118FD}" type="slidenum">
              <a:rPr lang="en-US" altLang="zh-CN" smtClean="0"/>
              <a:pPr>
                <a:defRPr/>
              </a:pPr>
              <a:t>71</a:t>
            </a:fld>
            <a:endParaRPr lang="en-US" altLang="zh-CN"/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fld id="{6325A9FF-4F35-424B-845E-3745894A7B3F}" type="slidenum">
              <a:rPr lang="en-US" altLang="zh-CN" smtClean="0">
                <a:solidFill>
                  <a:schemeClr val="bg1"/>
                </a:solidFill>
              </a:rPr>
              <a:pPr eaLnBrk="1" hangingPunct="1">
                <a:defRPr/>
              </a:pPr>
              <a:t>72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sp>
        <p:nvSpPr>
          <p:cNvPr id="6144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002060"/>
                </a:solidFill>
                <a:latin typeface="华文隶书" pitchFamily="2" charset="-122"/>
                <a:ea typeface="华文隶书" pitchFamily="2" charset="-122"/>
              </a:rPr>
              <a:t>文件存储位置</a:t>
            </a:r>
            <a:endParaRPr lang="zh-CN" altLang="en-US" sz="2000" dirty="0" smtClean="0">
              <a:solidFill>
                <a:srgbClr val="002060"/>
              </a:solidFill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475140" name="Text Box 4"/>
          <p:cNvSpPr txBox="1">
            <a:spLocks noChangeArrowheads="1"/>
          </p:cNvSpPr>
          <p:nvPr/>
        </p:nvSpPr>
        <p:spPr bwMode="auto">
          <a:xfrm>
            <a:off x="755650" y="2205038"/>
            <a:ext cx="8172450" cy="19383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400" dirty="0" smtClean="0">
                <a:solidFill>
                  <a:srgbClr val="002060"/>
                </a:solidFill>
                <a:latin typeface="+mn-ea"/>
                <a:ea typeface="+mn-ea"/>
              </a:rPr>
              <a:t>URL</a:t>
            </a:r>
            <a:r>
              <a:rPr lang="zh-CN" altLang="en-US" sz="2400" dirty="0" smtClean="0">
                <a:solidFill>
                  <a:srgbClr val="002060"/>
                </a:solidFill>
                <a:latin typeface="+mn-ea"/>
                <a:ea typeface="+mn-ea"/>
              </a:rPr>
              <a:t>（</a:t>
            </a:r>
            <a:r>
              <a:rPr lang="en-US" altLang="zh-CN" sz="2400" dirty="0" smtClean="0">
                <a:solidFill>
                  <a:srgbClr val="002060"/>
                </a:solidFill>
                <a:latin typeface="+mn-ea"/>
                <a:ea typeface="+mn-ea"/>
              </a:rPr>
              <a:t>Uniform Resource Locator </a:t>
            </a:r>
            <a:r>
              <a:rPr lang="zh-CN" altLang="en-US" sz="2400" dirty="0" smtClean="0">
                <a:solidFill>
                  <a:srgbClr val="002060"/>
                </a:solidFill>
                <a:latin typeface="+mn-ea"/>
                <a:ea typeface="+mn-ea"/>
              </a:rPr>
              <a:t>）路径（</a:t>
            </a:r>
            <a:r>
              <a:rPr lang="en-US" altLang="zh-CN" sz="2400" dirty="0" smtClean="0">
                <a:solidFill>
                  <a:srgbClr val="002060"/>
                </a:solidFill>
                <a:latin typeface="+mn-ea"/>
                <a:ea typeface="+mn-ea"/>
              </a:rPr>
              <a:t>Internet</a:t>
            </a:r>
            <a:r>
              <a:rPr lang="zh-CN" altLang="en-US" sz="2400" dirty="0" smtClean="0">
                <a:solidFill>
                  <a:srgbClr val="002060"/>
                </a:solidFill>
                <a:latin typeface="+mn-ea"/>
                <a:ea typeface="+mn-ea"/>
              </a:rPr>
              <a:t>上）</a:t>
            </a:r>
            <a:endParaRPr lang="en-US" altLang="zh-CN" sz="2400" dirty="0" smtClean="0">
              <a:solidFill>
                <a:srgbClr val="002060"/>
              </a:solidFill>
              <a:latin typeface="+mn-ea"/>
              <a:ea typeface="+mn-ea"/>
            </a:endParaRPr>
          </a:p>
          <a:p>
            <a:pPr algn="l" eaLnBrk="1" hangingPunct="1">
              <a:defRPr/>
            </a:pPr>
            <a:r>
              <a:rPr lang="zh-CN" altLang="en-US" sz="2400" dirty="0" smtClean="0">
                <a:solidFill>
                  <a:srgbClr val="002060"/>
                </a:solidFill>
                <a:latin typeface="+mn-ea"/>
                <a:ea typeface="+mn-ea"/>
              </a:rPr>
              <a:t>例如：</a:t>
            </a:r>
            <a:r>
              <a:rPr lang="en-US" altLang="zh-CN" sz="2400" dirty="0" smtClean="0">
                <a:latin typeface="+mn-ea"/>
                <a:ea typeface="+mn-ea"/>
                <a:hlinkClick r:id="rId2"/>
              </a:rPr>
              <a:t>http://news.ifeng.com/mainland/special/lushandizhen/content3/detail_2013_04/21/24467977_0.html</a:t>
            </a:r>
            <a:endParaRPr lang="en-US" altLang="zh-CN" sz="2400" dirty="0" smtClean="0">
              <a:latin typeface="+mn-ea"/>
              <a:ea typeface="+mn-ea"/>
            </a:endParaRPr>
          </a:p>
          <a:p>
            <a:pPr algn="l" eaLnBrk="1" hangingPunct="1">
              <a:defRPr/>
            </a:pPr>
            <a:r>
              <a:rPr lang="en-US" altLang="zh-CN" sz="2400" dirty="0">
                <a:latin typeface="+mn-ea"/>
                <a:ea typeface="+mn-ea"/>
              </a:rPr>
              <a:t>file:///e:/12-30</a:t>
            </a:r>
            <a:r>
              <a:rPr lang="zh-CN" altLang="en-US" sz="2400" dirty="0">
                <a:latin typeface="+mn-ea"/>
                <a:ea typeface="+mn-ea"/>
              </a:rPr>
              <a:t>孙鑫视屏</a:t>
            </a:r>
            <a:r>
              <a:rPr lang="en-US" altLang="zh-CN" sz="2400" dirty="0">
                <a:latin typeface="+mn-ea"/>
                <a:ea typeface="+mn-ea"/>
              </a:rPr>
              <a:t>/123.mp4</a:t>
            </a:r>
            <a:endParaRPr lang="en-US" altLang="zh-CN" sz="2400" dirty="0" smtClean="0">
              <a:latin typeface="+mn-ea"/>
              <a:ea typeface="+mn-ea"/>
            </a:endParaRPr>
          </a:p>
        </p:txBody>
      </p:sp>
      <p:sp>
        <p:nvSpPr>
          <p:cNvPr id="475141" name="Text Box 5"/>
          <p:cNvSpPr txBox="1">
            <a:spLocks noChangeArrowheads="1"/>
          </p:cNvSpPr>
          <p:nvPr/>
        </p:nvSpPr>
        <p:spPr bwMode="auto">
          <a:xfrm>
            <a:off x="715963" y="3933825"/>
            <a:ext cx="6192837" cy="12001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400" dirty="0" smtClean="0">
                <a:solidFill>
                  <a:srgbClr val="002060"/>
                </a:solidFill>
                <a:latin typeface="+mn-ea"/>
                <a:ea typeface="+mn-ea"/>
              </a:rPr>
              <a:t>本机路径</a:t>
            </a:r>
            <a:r>
              <a:rPr lang="en-US" altLang="zh-CN" sz="2400" dirty="0" smtClean="0">
                <a:solidFill>
                  <a:srgbClr val="002060"/>
                </a:solidFill>
                <a:latin typeface="+mn-ea"/>
                <a:ea typeface="+mn-ea"/>
              </a:rPr>
              <a:t>(</a:t>
            </a:r>
            <a:r>
              <a:rPr lang="zh-CN" altLang="en-US" sz="2400" dirty="0" smtClean="0">
                <a:solidFill>
                  <a:srgbClr val="002060"/>
                </a:solidFill>
                <a:latin typeface="+mn-ea"/>
                <a:ea typeface="+mn-ea"/>
              </a:rPr>
              <a:t>本地主机上</a:t>
            </a:r>
            <a:r>
              <a:rPr lang="en-US" altLang="zh-CN" sz="2400" dirty="0" smtClean="0">
                <a:solidFill>
                  <a:srgbClr val="002060"/>
                </a:solidFill>
                <a:latin typeface="+mn-ea"/>
                <a:ea typeface="+mn-ea"/>
              </a:rPr>
              <a:t>)</a:t>
            </a:r>
            <a:endParaRPr lang="zh-CN" altLang="en-US" sz="2400" dirty="0" smtClean="0">
              <a:solidFill>
                <a:srgbClr val="002060"/>
              </a:solidFill>
              <a:latin typeface="+mn-ea"/>
              <a:ea typeface="+mn-ea"/>
            </a:endParaRPr>
          </a:p>
          <a:p>
            <a:pPr algn="l" eaLnBrk="1" hangingPunct="1">
              <a:defRPr/>
            </a:pPr>
            <a:r>
              <a:rPr lang="zh-CN" altLang="en-US" sz="2400" dirty="0" smtClean="0">
                <a:solidFill>
                  <a:srgbClr val="002060"/>
                </a:solidFill>
                <a:latin typeface="+mn-ea"/>
                <a:ea typeface="+mn-ea"/>
              </a:rPr>
              <a:t>例如：</a:t>
            </a:r>
            <a:endParaRPr lang="en-US" altLang="zh-CN" sz="2400" dirty="0" smtClean="0">
              <a:solidFill>
                <a:srgbClr val="002060"/>
              </a:solidFill>
              <a:latin typeface="+mn-ea"/>
              <a:ea typeface="+mn-ea"/>
            </a:endParaRPr>
          </a:p>
          <a:p>
            <a:pPr algn="l" eaLnBrk="1" hangingPunct="1">
              <a:defRPr/>
            </a:pPr>
            <a:r>
              <a:rPr lang="en-US" altLang="zh-CN" sz="2400" dirty="0" smtClean="0">
                <a:latin typeface="+mn-ea"/>
                <a:ea typeface="+mn-ea"/>
              </a:rPr>
              <a:t>D:\music\</a:t>
            </a:r>
            <a:r>
              <a:rPr lang="zh-CN" altLang="en-US" sz="2400" dirty="0" smtClean="0">
                <a:latin typeface="+mn-ea"/>
                <a:ea typeface="+mn-ea"/>
              </a:rPr>
              <a:t>菊花台</a:t>
            </a:r>
            <a:r>
              <a:rPr lang="en-US" altLang="zh-CN" sz="2400" smtClean="0">
                <a:latin typeface="+mn-ea"/>
                <a:ea typeface="+mn-ea"/>
              </a:rPr>
              <a:t>.mp3 </a:t>
            </a:r>
            <a:endParaRPr lang="en-US" altLang="zh-CN" sz="2400" dirty="0" smtClean="0">
              <a:latin typeface="+mn-ea"/>
              <a:ea typeface="+mn-ea"/>
            </a:endParaRPr>
          </a:p>
        </p:txBody>
      </p:sp>
      <p:sp>
        <p:nvSpPr>
          <p:cNvPr id="475142" name="Text Box 6"/>
          <p:cNvSpPr txBox="1">
            <a:spLocks noChangeArrowheads="1"/>
          </p:cNvSpPr>
          <p:nvPr/>
        </p:nvSpPr>
        <p:spPr bwMode="auto">
          <a:xfrm>
            <a:off x="839788" y="5084763"/>
            <a:ext cx="7908925" cy="19383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400" dirty="0" smtClean="0">
                <a:solidFill>
                  <a:srgbClr val="002060"/>
                </a:solidFill>
                <a:latin typeface="+mn-ea"/>
                <a:ea typeface="+mn-ea"/>
              </a:rPr>
              <a:t>UNC(Universal Naming Convention)</a:t>
            </a:r>
            <a:r>
              <a:rPr lang="zh-CN" altLang="en-US" sz="2400" dirty="0" smtClean="0">
                <a:solidFill>
                  <a:srgbClr val="002060"/>
                </a:solidFill>
                <a:latin typeface="+mn-ea"/>
                <a:ea typeface="+mn-ea"/>
              </a:rPr>
              <a:t>路径（局域网上）</a:t>
            </a:r>
            <a:endParaRPr lang="en-US" altLang="zh-CN" sz="2400" dirty="0" smtClean="0">
              <a:solidFill>
                <a:srgbClr val="002060"/>
              </a:solidFill>
              <a:latin typeface="+mn-ea"/>
              <a:ea typeface="+mn-ea"/>
            </a:endParaRPr>
          </a:p>
          <a:p>
            <a:pPr algn="l" eaLnBrk="1" hangingPunct="1">
              <a:defRPr/>
            </a:pPr>
            <a:r>
              <a:rPr lang="zh-CN" altLang="en-US" sz="2400" dirty="0" smtClean="0">
                <a:solidFill>
                  <a:srgbClr val="002060"/>
                </a:solidFill>
                <a:latin typeface="+mn-ea"/>
                <a:ea typeface="+mn-ea"/>
              </a:rPr>
              <a:t>例如：</a:t>
            </a:r>
          </a:p>
          <a:p>
            <a:pPr algn="l" eaLnBrk="1" hangingPunct="1">
              <a:defRPr/>
            </a:pPr>
            <a:r>
              <a:rPr lang="en-US" altLang="zh-CN" sz="2400" dirty="0" smtClean="0">
                <a:latin typeface="+mn-ea"/>
                <a:ea typeface="+mn-ea"/>
              </a:rPr>
              <a:t>file:\\server\share\path\project file. </a:t>
            </a:r>
            <a:r>
              <a:rPr lang="en-US" altLang="zh-CN" sz="2400" dirty="0" err="1" smtClean="0">
                <a:latin typeface="+mn-ea"/>
                <a:ea typeface="+mn-ea"/>
              </a:rPr>
              <a:t>mpp</a:t>
            </a:r>
            <a:r>
              <a:rPr lang="en-US" altLang="zh-CN" sz="2400" dirty="0" smtClean="0">
                <a:latin typeface="+mn-ea"/>
                <a:ea typeface="+mn-ea"/>
              </a:rPr>
              <a:t> </a:t>
            </a:r>
          </a:p>
          <a:p>
            <a:pPr algn="l" eaLnBrk="1" hangingPunct="1">
              <a:defRPr/>
            </a:pPr>
            <a:r>
              <a:rPr lang="en-US" altLang="zh-CN" sz="2400" dirty="0">
                <a:latin typeface="+mn-ea"/>
                <a:ea typeface="+mn-ea"/>
              </a:rPr>
              <a:t>H:\2018--5---23</a:t>
            </a:r>
            <a:r>
              <a:rPr lang="zh-CN" altLang="en-US" sz="2400" dirty="0">
                <a:latin typeface="+mn-ea"/>
                <a:ea typeface="+mn-ea"/>
              </a:rPr>
              <a:t>论文</a:t>
            </a:r>
            <a:r>
              <a:rPr lang="en-US" altLang="zh-CN" sz="2400" dirty="0">
                <a:latin typeface="+mn-ea"/>
                <a:ea typeface="+mn-ea"/>
              </a:rPr>
              <a:t>\2018--5---20</a:t>
            </a:r>
            <a:r>
              <a:rPr lang="zh-CN" altLang="en-US" sz="2400" dirty="0">
                <a:latin typeface="+mn-ea"/>
                <a:ea typeface="+mn-ea"/>
              </a:rPr>
              <a:t>论文</a:t>
            </a:r>
            <a:r>
              <a:rPr lang="en-US" altLang="zh-CN" sz="2400" dirty="0">
                <a:latin typeface="+mn-ea"/>
                <a:ea typeface="+mn-ea"/>
              </a:rPr>
              <a:t>\</a:t>
            </a:r>
            <a:r>
              <a:rPr lang="zh-CN" altLang="en-US" sz="2400" dirty="0">
                <a:latin typeface="+mn-ea"/>
                <a:ea typeface="+mn-ea"/>
              </a:rPr>
              <a:t>市级教改</a:t>
            </a:r>
            <a:r>
              <a:rPr lang="en-US" altLang="zh-CN" sz="2400" dirty="0">
                <a:latin typeface="+mn-ea"/>
                <a:ea typeface="+mn-ea"/>
              </a:rPr>
              <a:t>---</a:t>
            </a:r>
            <a:r>
              <a:rPr lang="zh-CN" altLang="en-US" sz="2400" dirty="0">
                <a:latin typeface="+mn-ea"/>
                <a:ea typeface="+mn-ea"/>
              </a:rPr>
              <a:t>论文</a:t>
            </a:r>
            <a:r>
              <a:rPr lang="en-US" altLang="zh-CN" sz="2400" dirty="0">
                <a:latin typeface="+mn-ea"/>
                <a:ea typeface="+mn-ea"/>
              </a:rPr>
              <a:t>\</a:t>
            </a:r>
            <a:r>
              <a:rPr lang="zh-CN" altLang="en-US" sz="2400" dirty="0">
                <a:latin typeface="+mn-ea"/>
                <a:ea typeface="+mn-ea"/>
              </a:rPr>
              <a:t>论文</a:t>
            </a:r>
            <a:r>
              <a:rPr lang="en-US" altLang="zh-CN" sz="2400" dirty="0">
                <a:latin typeface="+mn-ea"/>
                <a:ea typeface="+mn-ea"/>
              </a:rPr>
              <a:t>2--</a:t>
            </a:r>
            <a:r>
              <a:rPr lang="zh-CN" altLang="en-US" sz="2400" dirty="0" smtClean="0">
                <a:latin typeface="+mn-ea"/>
                <a:ea typeface="+mn-ea"/>
              </a:rPr>
              <a:t>改革</a:t>
            </a:r>
            <a:r>
              <a:rPr lang="en-US" altLang="zh-CN" sz="2400" dirty="0" smtClean="0">
                <a:latin typeface="+mn-ea"/>
                <a:ea typeface="+mn-ea"/>
              </a:rPr>
              <a:t>\123.txt</a:t>
            </a:r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7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7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7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5140" grpId="0"/>
      <p:bldP spid="475141" grpId="0"/>
      <p:bldP spid="47514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0419" name="内容占位符 2"/>
          <p:cNvSpPr>
            <a:spLocks noGrp="1"/>
          </p:cNvSpPr>
          <p:nvPr>
            <p:ph idx="1"/>
          </p:nvPr>
        </p:nvSpPr>
        <p:spPr>
          <a:xfrm>
            <a:off x="-180975" y="1844675"/>
            <a:ext cx="10082213" cy="4392613"/>
          </a:xfrm>
        </p:spPr>
        <p:txBody>
          <a:bodyPr/>
          <a:lstStyle/>
          <a:p>
            <a:r>
              <a:rPr lang="zh-CN" altLang="en-US" smtClean="0">
                <a:solidFill>
                  <a:srgbClr val="FF0000"/>
                </a:solidFill>
              </a:rPr>
              <a:t>文件存储路径</a:t>
            </a:r>
            <a:endParaRPr lang="en-US" altLang="zh-CN" smtClean="0">
              <a:solidFill>
                <a:srgbClr val="FF0000"/>
              </a:solidFill>
            </a:endParaRPr>
          </a:p>
          <a:p>
            <a:r>
              <a:rPr lang="en-US" altLang="zh-CN" smtClean="0"/>
              <a:t>H:\2015-2016</a:t>
            </a:r>
            <a:r>
              <a:rPr lang="zh-CN" altLang="en-US" smtClean="0"/>
              <a:t>学年讲义</a:t>
            </a:r>
            <a:r>
              <a:rPr lang="en-US" altLang="zh-CN" smtClean="0"/>
              <a:t>\PPT</a:t>
            </a:r>
            <a:r>
              <a:rPr lang="zh-CN" altLang="en-US" smtClean="0"/>
              <a:t>讲稿</a:t>
            </a:r>
            <a:r>
              <a:rPr lang="en-US" altLang="zh-CN" smtClean="0"/>
              <a:t>\</a:t>
            </a:r>
            <a:r>
              <a:rPr lang="zh-CN" altLang="en-US" smtClean="0"/>
              <a:t>课堂习题</a:t>
            </a:r>
            <a:r>
              <a:rPr lang="en-US" altLang="zh-CN" smtClean="0"/>
              <a:t>12-3\wd085.docx</a:t>
            </a:r>
          </a:p>
          <a:p>
            <a:r>
              <a:rPr lang="en-US" altLang="zh-CN" smtClean="0"/>
              <a:t>http://www.tcsisu.com/tcsisu/jgszw/jigoushezhi.html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9AA9B37-40A0-4373-8086-13906EE7B752}" type="datetime1">
              <a:rPr lang="zh-CN" altLang="en-US" smtClean="0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1C9C6A-12AA-453A-9034-7569BE9B039E}" type="slidenum">
              <a:rPr lang="en-US" altLang="zh-CN" smtClean="0"/>
              <a:pPr>
                <a:defRPr/>
              </a:pPr>
              <a:t>73</a:t>
            </a:fld>
            <a:endParaRPr lang="en-US" altLang="zh-CN"/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fld id="{3D2E1CFD-0836-4AF5-B080-48E159EE36A5}" type="slidenum">
              <a:rPr lang="en-US" altLang="zh-CN" smtClean="0">
                <a:solidFill>
                  <a:schemeClr val="bg1"/>
                </a:solidFill>
              </a:rPr>
              <a:pPr eaLnBrk="1" hangingPunct="1">
                <a:defRPr/>
              </a:pPr>
              <a:t>74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sp>
        <p:nvSpPr>
          <p:cNvPr id="6246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002060"/>
                </a:solidFill>
                <a:latin typeface="华文隶书" pitchFamily="2" charset="-122"/>
                <a:ea typeface="华文隶书" pitchFamily="2" charset="-122"/>
              </a:rPr>
              <a:t>文件大小、只读、隐藏</a:t>
            </a:r>
          </a:p>
        </p:txBody>
      </p:sp>
      <p:sp>
        <p:nvSpPr>
          <p:cNvPr id="477187" name="Text Box 3"/>
          <p:cNvSpPr txBox="1">
            <a:spLocks noChangeArrowheads="1"/>
          </p:cNvSpPr>
          <p:nvPr/>
        </p:nvSpPr>
        <p:spPr bwMode="auto">
          <a:xfrm>
            <a:off x="971550" y="1484313"/>
            <a:ext cx="8137525" cy="23749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marL="0" indent="0" algn="l" eaLnBrk="1" hangingPunct="1">
              <a:spcBef>
                <a:spcPct val="20000"/>
              </a:spcBef>
              <a:buClr>
                <a:schemeClr val="tx1"/>
              </a:buClr>
              <a:buSzPct val="80000"/>
              <a:defRPr/>
            </a:pPr>
            <a:r>
              <a:rPr kumimoji="1" lang="zh-CN" altLang="en-US" sz="2800" dirty="0" smtClean="0">
                <a:latin typeface="+mn-ea"/>
                <a:ea typeface="+mn-ea"/>
              </a:rPr>
              <a:t>选中文件，单击右键</a:t>
            </a:r>
            <a:r>
              <a:rPr kumimoji="1" lang="en-US" altLang="zh-CN" sz="2800" dirty="0" smtClean="0">
                <a:latin typeface="+mn-ea"/>
                <a:ea typeface="+mn-ea"/>
                <a:sym typeface="Wingdings" pitchFamily="2" charset="2"/>
              </a:rPr>
              <a:t>”</a:t>
            </a:r>
            <a:r>
              <a:rPr kumimoji="1" lang="zh-CN" altLang="en-US" sz="2800" dirty="0" smtClean="0">
                <a:latin typeface="+mn-ea"/>
                <a:ea typeface="+mn-ea"/>
              </a:rPr>
              <a:t>属性</a:t>
            </a:r>
            <a:r>
              <a:rPr kumimoji="1" lang="en-US" altLang="zh-CN" sz="2800" dirty="0" smtClean="0">
                <a:latin typeface="+mn-ea"/>
                <a:ea typeface="+mn-ea"/>
                <a:sym typeface="Wingdings" pitchFamily="2" charset="2"/>
              </a:rPr>
              <a:t>”</a:t>
            </a:r>
            <a:r>
              <a:rPr kumimoji="1" lang="zh-CN" altLang="en-US" sz="2800" dirty="0" smtClean="0">
                <a:latin typeface="+mn-ea"/>
                <a:ea typeface="+mn-ea"/>
              </a:rPr>
              <a:t> </a:t>
            </a:r>
            <a:endParaRPr kumimoji="1" lang="en-US" altLang="zh-CN" sz="2800" dirty="0" smtClean="0">
              <a:latin typeface="+mn-ea"/>
              <a:ea typeface="+mn-ea"/>
            </a:endParaRPr>
          </a:p>
          <a:p>
            <a:pPr marL="0" indent="0" algn="l" eaLnBrk="1" hangingPunct="1">
              <a:spcBef>
                <a:spcPct val="20000"/>
              </a:spcBef>
              <a:buClr>
                <a:schemeClr val="tx1"/>
              </a:buClr>
              <a:buSzPct val="80000"/>
              <a:defRPr/>
            </a:pPr>
            <a:r>
              <a:rPr kumimoji="1" lang="zh-CN" altLang="en-US" sz="2800" dirty="0" smtClean="0">
                <a:latin typeface="+mn-ea"/>
                <a:ea typeface="+mn-ea"/>
              </a:rPr>
              <a:t>查看这个文件的类型、大小、创建时间、最后修改的时间，还有这个文件的操作属性如：只读、存档、隐藏等。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l"/>
              <a:defRPr/>
            </a:pPr>
            <a:endParaRPr kumimoji="1" lang="en-US" altLang="zh-CN" sz="2800" b="1" dirty="0" smtClean="0">
              <a:latin typeface="Times New Roman" pitchFamily="18" charset="0"/>
              <a:ea typeface="楷体_GB2312" pitchFamily="49" charset="-122"/>
            </a:endParaRPr>
          </a:p>
        </p:txBody>
      </p:sp>
      <p:pic>
        <p:nvPicPr>
          <p:cNvPr id="4771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3213100"/>
            <a:ext cx="3757612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77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8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FF0000"/>
                </a:solidFill>
              </a:rPr>
              <a:t>1. </a:t>
            </a:r>
            <a:r>
              <a:rPr lang="zh-CN" altLang="en-US" smtClean="0">
                <a:solidFill>
                  <a:srgbClr val="FF0000"/>
                </a:solidFill>
              </a:rPr>
              <a:t>创建文件夹和文件</a:t>
            </a:r>
            <a:endParaRPr lang="en-US" altLang="zh-CN" smtClean="0">
              <a:solidFill>
                <a:srgbClr val="FF0000"/>
              </a:solidFill>
            </a:endParaRPr>
          </a:p>
          <a:p>
            <a:r>
              <a:rPr lang="en-US" altLang="zh-CN" sz="2800" smtClean="0">
                <a:solidFill>
                  <a:srgbClr val="0099FF"/>
                </a:solidFill>
              </a:rPr>
              <a:t> </a:t>
            </a:r>
            <a:r>
              <a:rPr lang="zh-CN" altLang="en-US" sz="2800" smtClean="0">
                <a:solidFill>
                  <a:srgbClr val="002060"/>
                </a:solidFill>
              </a:rPr>
              <a:t>在桌面上</a:t>
            </a:r>
            <a:r>
              <a:rPr lang="en-US" altLang="zh-CN" sz="2800" smtClean="0">
                <a:solidFill>
                  <a:srgbClr val="002060"/>
                </a:solidFill>
              </a:rPr>
              <a:t>/</a:t>
            </a:r>
            <a:r>
              <a:rPr lang="zh-CN" altLang="en-US" sz="2800" smtClean="0">
                <a:solidFill>
                  <a:srgbClr val="002060"/>
                </a:solidFill>
              </a:rPr>
              <a:t>某个文件夹中</a:t>
            </a:r>
            <a:r>
              <a:rPr lang="en-US" altLang="zh-CN" sz="2800" smtClean="0">
                <a:solidFill>
                  <a:srgbClr val="002060"/>
                </a:solidFill>
              </a:rPr>
              <a:t>/</a:t>
            </a:r>
            <a:r>
              <a:rPr lang="zh-CN" altLang="en-US" sz="2800" smtClean="0">
                <a:solidFill>
                  <a:srgbClr val="002060"/>
                </a:solidFill>
              </a:rPr>
              <a:t>某个磁盘（除</a:t>
            </a:r>
            <a:r>
              <a:rPr lang="en-US" altLang="zh-CN" sz="2800" smtClean="0">
                <a:solidFill>
                  <a:srgbClr val="002060"/>
                </a:solidFill>
              </a:rPr>
              <a:t>C</a:t>
            </a:r>
            <a:r>
              <a:rPr lang="zh-CN" altLang="en-US" sz="2800" smtClean="0">
                <a:solidFill>
                  <a:srgbClr val="002060"/>
                </a:solidFill>
              </a:rPr>
              <a:t>盘外）中，点击右键</a:t>
            </a:r>
            <a:r>
              <a:rPr lang="en-US" altLang="zh-CN" sz="2800" smtClean="0">
                <a:solidFill>
                  <a:srgbClr val="002060"/>
                </a:solidFill>
                <a:sym typeface="Wingdings" pitchFamily="2" charset="2"/>
              </a:rPr>
              <a:t></a:t>
            </a:r>
            <a:r>
              <a:rPr lang="zh-CN" altLang="en-US" sz="2800" smtClean="0">
                <a:solidFill>
                  <a:srgbClr val="002060"/>
                </a:solidFill>
                <a:sym typeface="Wingdings" pitchFamily="2" charset="2"/>
              </a:rPr>
              <a:t>“新建”</a:t>
            </a:r>
            <a:r>
              <a:rPr lang="en-US" altLang="zh-CN" sz="2800" smtClean="0">
                <a:solidFill>
                  <a:srgbClr val="002060"/>
                </a:solidFill>
                <a:sym typeface="Wingdings" pitchFamily="2" charset="2"/>
              </a:rPr>
              <a:t> </a:t>
            </a:r>
            <a:r>
              <a:rPr lang="zh-CN" altLang="en-US" sz="2800" smtClean="0">
                <a:solidFill>
                  <a:srgbClr val="002060"/>
                </a:solidFill>
                <a:sym typeface="Wingdings" pitchFamily="2" charset="2"/>
              </a:rPr>
              <a:t>“文件夹”</a:t>
            </a:r>
            <a:r>
              <a:rPr lang="zh-CN" altLang="en-US" sz="2800" smtClean="0">
                <a:solidFill>
                  <a:srgbClr val="002060"/>
                </a:solidFill>
              </a:rPr>
              <a:t> </a:t>
            </a:r>
          </a:p>
          <a:p>
            <a:r>
              <a:rPr lang="en-US" altLang="zh-CN" sz="2800" smtClean="0">
                <a:solidFill>
                  <a:srgbClr val="0099FF"/>
                </a:solidFill>
              </a:rPr>
              <a:t> </a:t>
            </a:r>
            <a:r>
              <a:rPr lang="zh-CN" altLang="en-US" sz="2800" smtClean="0">
                <a:solidFill>
                  <a:srgbClr val="002060"/>
                </a:solidFill>
              </a:rPr>
              <a:t>在桌面上</a:t>
            </a:r>
            <a:r>
              <a:rPr lang="en-US" altLang="zh-CN" sz="2800" smtClean="0">
                <a:solidFill>
                  <a:srgbClr val="002060"/>
                </a:solidFill>
              </a:rPr>
              <a:t>/</a:t>
            </a:r>
            <a:r>
              <a:rPr lang="zh-CN" altLang="en-US" sz="2800" smtClean="0">
                <a:solidFill>
                  <a:srgbClr val="002060"/>
                </a:solidFill>
              </a:rPr>
              <a:t>某个文件夹中</a:t>
            </a:r>
            <a:r>
              <a:rPr lang="en-US" altLang="zh-CN" sz="2800" smtClean="0">
                <a:solidFill>
                  <a:srgbClr val="002060"/>
                </a:solidFill>
              </a:rPr>
              <a:t>/</a:t>
            </a:r>
            <a:r>
              <a:rPr lang="zh-CN" altLang="en-US" sz="2800" smtClean="0">
                <a:solidFill>
                  <a:srgbClr val="002060"/>
                </a:solidFill>
              </a:rPr>
              <a:t>某个磁盘（除</a:t>
            </a:r>
            <a:r>
              <a:rPr lang="en-US" altLang="zh-CN" sz="2800" smtClean="0">
                <a:solidFill>
                  <a:srgbClr val="002060"/>
                </a:solidFill>
              </a:rPr>
              <a:t>C</a:t>
            </a:r>
            <a:r>
              <a:rPr lang="zh-CN" altLang="en-US" sz="2800" smtClean="0">
                <a:solidFill>
                  <a:srgbClr val="002060"/>
                </a:solidFill>
              </a:rPr>
              <a:t>盘外）中，点击右键</a:t>
            </a:r>
            <a:r>
              <a:rPr lang="en-US" altLang="zh-CN" sz="2800" smtClean="0">
                <a:solidFill>
                  <a:srgbClr val="002060"/>
                </a:solidFill>
                <a:sym typeface="Wingdings" pitchFamily="2" charset="2"/>
              </a:rPr>
              <a:t></a:t>
            </a:r>
            <a:r>
              <a:rPr lang="zh-CN" altLang="en-US" sz="2800" smtClean="0">
                <a:solidFill>
                  <a:srgbClr val="002060"/>
                </a:solidFill>
                <a:sym typeface="Wingdings" pitchFamily="2" charset="2"/>
              </a:rPr>
              <a:t>“新建”</a:t>
            </a:r>
            <a:r>
              <a:rPr lang="en-US" altLang="zh-CN" sz="2800" smtClean="0">
                <a:solidFill>
                  <a:srgbClr val="002060"/>
                </a:solidFill>
                <a:sym typeface="Wingdings" pitchFamily="2" charset="2"/>
              </a:rPr>
              <a:t> </a:t>
            </a:r>
            <a:r>
              <a:rPr lang="zh-CN" altLang="en-US" sz="2800" smtClean="0">
                <a:solidFill>
                  <a:srgbClr val="002060"/>
                </a:solidFill>
                <a:sym typeface="Wingdings" pitchFamily="2" charset="2"/>
              </a:rPr>
              <a:t>相关文件（</a:t>
            </a:r>
            <a:r>
              <a:rPr lang="en-US" altLang="zh-CN" sz="2800" smtClean="0">
                <a:solidFill>
                  <a:srgbClr val="002060"/>
                </a:solidFill>
                <a:sym typeface="Wingdings" pitchFamily="2" charset="2"/>
              </a:rPr>
              <a:t>.txt/.docx/.xlsx/.pptx</a:t>
            </a:r>
            <a:r>
              <a:rPr lang="zh-CN" altLang="en-US" sz="2800" smtClean="0">
                <a:solidFill>
                  <a:srgbClr val="002060"/>
                </a:solidFill>
                <a:sym typeface="Wingdings" pitchFamily="2" charset="2"/>
              </a:rPr>
              <a:t>）</a:t>
            </a:r>
            <a:r>
              <a:rPr lang="zh-CN" altLang="en-US" sz="2800" smtClean="0">
                <a:solidFill>
                  <a:srgbClr val="002060"/>
                </a:solidFill>
              </a:rPr>
              <a:t> </a:t>
            </a:r>
          </a:p>
          <a:p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EC264E8-6A1A-4A66-8B1F-FD11EBB3ACD0}" type="datetime1">
              <a:rPr lang="zh-CN" altLang="en-US" smtClean="0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836C86-591F-430F-A7AE-79C36F60A7F6}" type="slidenum">
              <a:rPr lang="en-US" altLang="zh-CN" smtClean="0"/>
              <a:pPr>
                <a:defRPr/>
              </a:pPr>
              <a:t>75</a:t>
            </a:fld>
            <a:endParaRPr lang="en-US" altLang="zh-CN"/>
          </a:p>
        </p:txBody>
      </p:sp>
      <p:sp>
        <p:nvSpPr>
          <p:cNvPr id="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000" dirty="0" smtClean="0">
                <a:solidFill>
                  <a:srgbClr val="002060"/>
                </a:solidFill>
                <a:latin typeface="华文隶书" pitchFamily="2" charset="-122"/>
                <a:ea typeface="华文隶书" pitchFamily="2" charset="-122"/>
              </a:rPr>
              <a:t>文件与文件夹的基本操作 </a:t>
            </a:r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fld id="{69523FDC-FA31-4300-A335-17557686AAC2}" type="slidenum">
              <a:rPr lang="en-US" altLang="zh-CN" smtClean="0">
                <a:solidFill>
                  <a:schemeClr val="bg1"/>
                </a:solidFill>
              </a:rPr>
              <a:pPr eaLnBrk="1" hangingPunct="1">
                <a:defRPr/>
              </a:pPr>
              <a:t>76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725" y="1628775"/>
            <a:ext cx="7720013" cy="4824413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</a:pPr>
            <a:r>
              <a:rPr lang="en-US" altLang="zh-CN" smtClean="0">
                <a:solidFill>
                  <a:srgbClr val="FF0000"/>
                </a:solidFill>
              </a:rPr>
              <a:t>2. </a:t>
            </a:r>
            <a:r>
              <a:rPr lang="zh-CN" altLang="en-US" smtClean="0">
                <a:solidFill>
                  <a:srgbClr val="FF0000"/>
                </a:solidFill>
              </a:rPr>
              <a:t>选定文件夹和文件 </a:t>
            </a:r>
          </a:p>
          <a:p>
            <a:pPr lvl="1" algn="just" eaLnBrk="1" hangingPunct="1">
              <a:lnSpc>
                <a:spcPct val="130000"/>
              </a:lnSpc>
            </a:pPr>
            <a:r>
              <a:rPr lang="zh-CN" altLang="en-US" smtClean="0"/>
              <a:t>单选：单击</a:t>
            </a:r>
          </a:p>
          <a:p>
            <a:pPr lvl="1" algn="just" eaLnBrk="1" hangingPunct="1">
              <a:lnSpc>
                <a:spcPct val="130000"/>
              </a:lnSpc>
            </a:pPr>
            <a:r>
              <a:rPr lang="zh-CN" altLang="en-US" smtClean="0"/>
              <a:t>不连续多选：按住</a:t>
            </a:r>
            <a:r>
              <a:rPr lang="en-US" altLang="zh-CN" smtClean="0"/>
              <a:t>Ctrl</a:t>
            </a:r>
            <a:r>
              <a:rPr lang="zh-CN" altLang="en-US" smtClean="0"/>
              <a:t>键分别单击</a:t>
            </a:r>
          </a:p>
          <a:p>
            <a:pPr lvl="1" algn="just" eaLnBrk="1" hangingPunct="1">
              <a:lnSpc>
                <a:spcPct val="130000"/>
              </a:lnSpc>
            </a:pPr>
            <a:r>
              <a:rPr lang="zh-CN" altLang="en-US" smtClean="0"/>
              <a:t>连续多选：单击首项文件夹或文件，按住</a:t>
            </a:r>
            <a:r>
              <a:rPr lang="en-US" altLang="zh-CN" smtClean="0"/>
              <a:t>Shift </a:t>
            </a:r>
            <a:r>
              <a:rPr lang="zh-CN" altLang="en-US" smtClean="0"/>
              <a:t>键，单击末项文件夹或文件</a:t>
            </a:r>
            <a:endParaRPr lang="en-US" altLang="zh-CN" smtClean="0"/>
          </a:p>
          <a:p>
            <a:pPr lvl="1" algn="just" eaLnBrk="1" hangingPunct="1">
              <a:lnSpc>
                <a:spcPct val="130000"/>
              </a:lnSpc>
            </a:pPr>
            <a:r>
              <a:rPr lang="zh-CN" altLang="en-US" smtClean="0"/>
              <a:t>圈选：空白外按下鼠标左键或右键拖动</a:t>
            </a:r>
            <a:endParaRPr lang="en-US" altLang="zh-CN" smtClean="0"/>
          </a:p>
          <a:p>
            <a:pPr lvl="1" algn="just" eaLnBrk="1" hangingPunct="1">
              <a:lnSpc>
                <a:spcPct val="130000"/>
              </a:lnSpc>
            </a:pPr>
            <a:r>
              <a:rPr lang="zh-CN" altLang="en-US" smtClean="0"/>
              <a:t>取消选定：空白处单击</a:t>
            </a:r>
            <a:endParaRPr lang="en-US" altLang="zh-CN" smtClean="0"/>
          </a:p>
          <a:p>
            <a:pPr lvl="1" algn="just" eaLnBrk="1" hangingPunct="1">
              <a:lnSpc>
                <a:spcPct val="130000"/>
              </a:lnSpc>
            </a:pPr>
            <a:endParaRPr lang="zh-CN" altLang="en-US" smtClean="0"/>
          </a:p>
        </p:txBody>
      </p:sp>
      <p:pic>
        <p:nvPicPr>
          <p:cNvPr id="6349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fld id="{A926A77B-105A-47FC-A79E-3D4E48DD1E8B}" type="slidenum">
              <a:rPr lang="en-US" altLang="zh-CN" smtClean="0">
                <a:solidFill>
                  <a:schemeClr val="bg1"/>
                </a:solidFill>
              </a:rPr>
              <a:pPr eaLnBrk="1" hangingPunct="1">
                <a:defRPr/>
              </a:pPr>
              <a:t>77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725" y="1628775"/>
            <a:ext cx="8067675" cy="4824413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mtClean="0">
                <a:solidFill>
                  <a:srgbClr val="FF0000"/>
                </a:solidFill>
              </a:rPr>
              <a:t>3. </a:t>
            </a:r>
            <a:r>
              <a:rPr lang="zh-CN" altLang="en-US" smtClean="0">
                <a:solidFill>
                  <a:srgbClr val="FF0000"/>
                </a:solidFill>
              </a:rPr>
              <a:t>移动或复制选定的文件夹</a:t>
            </a:r>
            <a:r>
              <a:rPr lang="en-US" altLang="zh-CN" smtClean="0">
                <a:solidFill>
                  <a:srgbClr val="FF0000"/>
                </a:solidFill>
              </a:rPr>
              <a:t>/</a:t>
            </a:r>
            <a:r>
              <a:rPr lang="zh-CN" altLang="en-US" smtClean="0">
                <a:solidFill>
                  <a:srgbClr val="FF0000"/>
                </a:solidFill>
              </a:rPr>
              <a:t>文件</a:t>
            </a:r>
            <a:endParaRPr lang="en-US" altLang="zh-CN" smtClean="0">
              <a:solidFill>
                <a:srgbClr val="FF0000"/>
              </a:solidFill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mtClean="0">
                <a:solidFill>
                  <a:srgbClr val="002060"/>
                </a:solidFill>
              </a:rPr>
              <a:t>     选中需要移动的文件夹</a:t>
            </a:r>
            <a:r>
              <a:rPr lang="en-US" altLang="zh-CN" smtClean="0">
                <a:solidFill>
                  <a:srgbClr val="002060"/>
                </a:solidFill>
              </a:rPr>
              <a:t>/</a:t>
            </a:r>
            <a:r>
              <a:rPr lang="zh-CN" altLang="en-US" smtClean="0">
                <a:solidFill>
                  <a:srgbClr val="002060"/>
                </a:solidFill>
              </a:rPr>
              <a:t>文件</a:t>
            </a:r>
            <a:endParaRPr lang="en-US" altLang="zh-CN" smtClean="0">
              <a:solidFill>
                <a:srgbClr val="002060"/>
              </a:solidFill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mtClean="0">
                <a:solidFill>
                  <a:srgbClr val="002060"/>
                </a:solidFill>
              </a:rPr>
              <a:t>      ctrl+x 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mtClean="0">
                <a:solidFill>
                  <a:srgbClr val="002060"/>
                </a:solidFill>
              </a:rPr>
              <a:t>      </a:t>
            </a:r>
            <a:r>
              <a:rPr lang="zh-CN" altLang="en-US" smtClean="0">
                <a:solidFill>
                  <a:srgbClr val="002060"/>
                </a:solidFill>
              </a:rPr>
              <a:t>切换到目标位置处，</a:t>
            </a:r>
            <a:r>
              <a:rPr lang="en-US" altLang="zh-CN" smtClean="0">
                <a:solidFill>
                  <a:srgbClr val="002060"/>
                </a:solidFill>
              </a:rPr>
              <a:t>ctrl+v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mtClean="0">
                <a:solidFill>
                  <a:srgbClr val="002060"/>
                </a:solidFill>
              </a:rPr>
              <a:t>     选中需要复制的文件夹</a:t>
            </a:r>
            <a:r>
              <a:rPr lang="en-US" altLang="zh-CN" smtClean="0">
                <a:solidFill>
                  <a:srgbClr val="002060"/>
                </a:solidFill>
              </a:rPr>
              <a:t>/</a:t>
            </a:r>
            <a:r>
              <a:rPr lang="zh-CN" altLang="en-US" smtClean="0">
                <a:solidFill>
                  <a:srgbClr val="002060"/>
                </a:solidFill>
              </a:rPr>
              <a:t>文件</a:t>
            </a:r>
            <a:endParaRPr lang="en-US" altLang="zh-CN" smtClean="0">
              <a:solidFill>
                <a:srgbClr val="002060"/>
              </a:solidFill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mtClean="0">
                <a:solidFill>
                  <a:srgbClr val="002060"/>
                </a:solidFill>
              </a:rPr>
              <a:t>       ctrl+c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mtClean="0">
                <a:solidFill>
                  <a:srgbClr val="002060"/>
                </a:solidFill>
              </a:rPr>
              <a:t>     切换到目标位置处， </a:t>
            </a:r>
            <a:r>
              <a:rPr lang="en-US" altLang="zh-CN" smtClean="0">
                <a:solidFill>
                  <a:srgbClr val="002060"/>
                </a:solidFill>
              </a:rPr>
              <a:t>ctrl+v</a:t>
            </a:r>
            <a:endParaRPr lang="zh-CN" altLang="en-US" smtClean="0">
              <a:solidFill>
                <a:srgbClr val="FF0000"/>
              </a:solidFill>
            </a:endParaRPr>
          </a:p>
        </p:txBody>
      </p:sp>
      <p:pic>
        <p:nvPicPr>
          <p:cNvPr id="6451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fld id="{C40549A7-5EE1-4B5C-8B9B-AFD9D147D755}" type="slidenum">
              <a:rPr lang="en-US" altLang="zh-CN" smtClean="0">
                <a:solidFill>
                  <a:schemeClr val="bg1"/>
                </a:solidFill>
              </a:rPr>
              <a:pPr eaLnBrk="1" hangingPunct="1">
                <a:defRPr/>
              </a:pPr>
              <a:t>78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725" y="1628775"/>
            <a:ext cx="8067675" cy="4824413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</a:pPr>
            <a:r>
              <a:rPr lang="en-US" altLang="zh-CN" smtClean="0">
                <a:solidFill>
                  <a:srgbClr val="FF0000"/>
                </a:solidFill>
              </a:rPr>
              <a:t>4. </a:t>
            </a:r>
            <a:r>
              <a:rPr lang="zh-CN" altLang="en-US" smtClean="0">
                <a:solidFill>
                  <a:srgbClr val="FF0000"/>
                </a:solidFill>
              </a:rPr>
              <a:t>删除选定的文件夹</a:t>
            </a:r>
            <a:r>
              <a:rPr lang="en-US" altLang="zh-CN" smtClean="0">
                <a:solidFill>
                  <a:srgbClr val="FF0000"/>
                </a:solidFill>
              </a:rPr>
              <a:t>/</a:t>
            </a:r>
            <a:r>
              <a:rPr lang="zh-CN" altLang="en-US" smtClean="0">
                <a:solidFill>
                  <a:srgbClr val="FF0000"/>
                </a:solidFill>
              </a:rPr>
              <a:t>文件 </a:t>
            </a:r>
          </a:p>
          <a:p>
            <a:pPr lvl="1" algn="just" eaLnBrk="1" hangingPunct="1">
              <a:lnSpc>
                <a:spcPct val="130000"/>
              </a:lnSpc>
            </a:pPr>
            <a:r>
              <a:rPr lang="zh-CN" altLang="en-US" smtClean="0"/>
              <a:t>逻辑删除</a:t>
            </a:r>
            <a:r>
              <a:rPr lang="en-US" altLang="zh-CN" smtClean="0"/>
              <a:t>(</a:t>
            </a:r>
            <a:r>
              <a:rPr lang="zh-CN" altLang="en-US" smtClean="0"/>
              <a:t>移到“回收站”</a:t>
            </a:r>
            <a:r>
              <a:rPr lang="en-US" altLang="zh-CN" smtClean="0"/>
              <a:t>)</a:t>
            </a:r>
            <a:r>
              <a:rPr lang="zh-CN" altLang="en-US" smtClean="0"/>
              <a:t>：选定要删除的文件夹</a:t>
            </a:r>
            <a:r>
              <a:rPr lang="en-US" altLang="zh-CN" smtClean="0"/>
              <a:t>/</a:t>
            </a:r>
            <a:r>
              <a:rPr lang="zh-CN" altLang="en-US" smtClean="0"/>
              <a:t>文件 ，按</a:t>
            </a:r>
            <a:r>
              <a:rPr lang="en-US" altLang="zh-CN" smtClean="0"/>
              <a:t>Delete</a:t>
            </a:r>
            <a:r>
              <a:rPr lang="zh-CN" altLang="en-US" smtClean="0"/>
              <a:t>键</a:t>
            </a:r>
          </a:p>
          <a:p>
            <a:pPr lvl="1" algn="just" eaLnBrk="1" hangingPunct="1">
              <a:lnSpc>
                <a:spcPct val="130000"/>
              </a:lnSpc>
            </a:pPr>
            <a:r>
              <a:rPr lang="zh-CN" altLang="en-US" smtClean="0"/>
              <a:t>物理删除：按</a:t>
            </a:r>
            <a:r>
              <a:rPr lang="en-US" altLang="zh-CN" smtClean="0"/>
              <a:t>Shift+Delete</a:t>
            </a:r>
            <a:r>
              <a:rPr lang="zh-CN" altLang="en-US" smtClean="0"/>
              <a:t>组合键</a:t>
            </a:r>
          </a:p>
          <a:p>
            <a:pPr algn="just"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smtClean="0"/>
              <a:t>对于初学者要特别注意，不要随意移动、删除或重命名</a:t>
            </a:r>
            <a:r>
              <a:rPr lang="en-US" altLang="zh-CN" smtClean="0"/>
              <a:t>C</a:t>
            </a:r>
            <a:r>
              <a:rPr lang="zh-CN" altLang="en-US" smtClean="0"/>
              <a:t>磁盘上的文件夹及文件，以免不小心误操作了系统文件，导致系统异常。</a:t>
            </a:r>
          </a:p>
        </p:txBody>
      </p:sp>
      <p:pic>
        <p:nvPicPr>
          <p:cNvPr id="6554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65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smtClean="0">
                <a:solidFill>
                  <a:srgbClr val="FF0000"/>
                </a:solidFill>
              </a:rPr>
              <a:t>5. </a:t>
            </a:r>
            <a:r>
              <a:rPr lang="zh-CN" altLang="en-US" smtClean="0">
                <a:solidFill>
                  <a:srgbClr val="FF0000"/>
                </a:solidFill>
              </a:rPr>
              <a:t>重命名选定的文件夹</a:t>
            </a:r>
            <a:r>
              <a:rPr lang="en-US" altLang="zh-CN" smtClean="0">
                <a:solidFill>
                  <a:srgbClr val="FF0000"/>
                </a:solidFill>
              </a:rPr>
              <a:t>/</a:t>
            </a:r>
            <a:r>
              <a:rPr lang="zh-CN" altLang="en-US" smtClean="0">
                <a:solidFill>
                  <a:srgbClr val="FF0000"/>
                </a:solidFill>
              </a:rPr>
              <a:t>文件</a:t>
            </a:r>
          </a:p>
          <a:p>
            <a:pPr lvl="1" algn="just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smtClean="0"/>
              <a:t>选中文件夹</a:t>
            </a:r>
            <a:r>
              <a:rPr lang="en-US" altLang="zh-CN" smtClean="0"/>
              <a:t>/</a:t>
            </a:r>
            <a:r>
              <a:rPr lang="zh-CN" altLang="en-US" smtClean="0"/>
              <a:t>文件，单击右键</a:t>
            </a:r>
            <a:r>
              <a:rPr lang="en-US" altLang="zh-CN" smtClean="0">
                <a:sym typeface="Wingdings" pitchFamily="2" charset="2"/>
              </a:rPr>
              <a:t></a:t>
            </a:r>
            <a:r>
              <a:rPr lang="zh-CN" altLang="en-US" smtClean="0">
                <a:sym typeface="Wingdings" pitchFamily="2" charset="2"/>
              </a:rPr>
              <a:t>“重命名”，</a:t>
            </a:r>
            <a:r>
              <a:rPr lang="zh-CN" altLang="en-US" smtClean="0"/>
              <a:t>输入新名称后按回车键 </a:t>
            </a:r>
            <a:endParaRPr lang="en-US" altLang="zh-CN" smtClean="0"/>
          </a:p>
          <a:p>
            <a:pPr lvl="1" algn="just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smtClean="0"/>
              <a:t>重命名之前，相应文件夹或文件必须关闭。 </a:t>
            </a:r>
          </a:p>
          <a:p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EC264E8-6A1A-4A66-8B1F-FD11EBB3ACD0}" type="datetime1">
              <a:rPr lang="zh-CN" altLang="en-US" smtClean="0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AF6C833-C80D-4CFE-9337-6862390A56E4}" type="slidenum">
              <a:rPr lang="en-US" altLang="zh-CN" smtClean="0"/>
              <a:pPr>
                <a:defRPr/>
              </a:pPr>
              <a:t>79</a:t>
            </a:fld>
            <a:endParaRPr lang="en-US" altLang="zh-CN"/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Windows 3.2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1994</a:t>
            </a:r>
            <a:r>
              <a:rPr lang="zh-CN" altLang="en-US" dirty="0"/>
              <a:t>年</a:t>
            </a:r>
            <a:r>
              <a:rPr lang="en-US" altLang="zh-CN" dirty="0"/>
              <a:t>windows 3.2</a:t>
            </a:r>
            <a:r>
              <a:rPr lang="zh-CN" altLang="en-US" dirty="0"/>
              <a:t>的中文版本发布，相信国内有不少 </a:t>
            </a:r>
            <a:r>
              <a:rPr lang="en-US" altLang="zh-CN" dirty="0"/>
              <a:t>windows</a:t>
            </a:r>
            <a:r>
              <a:rPr lang="zh-CN" altLang="en-US" dirty="0"/>
              <a:t>的先驱用户就是从这个版本开始接触</a:t>
            </a:r>
            <a:r>
              <a:rPr lang="en-US" altLang="zh-CN" dirty="0"/>
              <a:t>windows</a:t>
            </a:r>
            <a:r>
              <a:rPr lang="zh-CN" altLang="en-US" dirty="0"/>
              <a:t>系统的； 由于消除了语言障碍，降低了学习门槛，很快在国内流行了起来。 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420888"/>
            <a:ext cx="2981325" cy="2533650"/>
          </a:xfr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0433CF-FBD7-4429-9494-BCDB0245EBE1}" type="datetime1">
              <a:rPr lang="zh-CN" altLang="en-US" smtClean="0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计算机文化基础 - 第一章 计算机的基础知识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78231F-CE32-484C-A335-E6CDE49C17CA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4715483"/>
      </p:ext>
    </p:extLst>
  </p:cSld>
  <p:clrMapOvr>
    <a:masterClrMapping/>
  </p:clrMapOvr>
  <p:transition spd="med">
    <p:checker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fld id="{9CD9509F-46B3-44CC-A1D4-08CE67EF45A3}" type="slidenum">
              <a:rPr lang="en-US" altLang="zh-CN" smtClean="0">
                <a:solidFill>
                  <a:schemeClr val="bg1"/>
                </a:solidFill>
              </a:rPr>
              <a:pPr eaLnBrk="1" hangingPunct="1">
                <a:defRPr/>
              </a:pPr>
              <a:t>80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725" y="1628775"/>
            <a:ext cx="8067675" cy="4824413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</a:pPr>
            <a:r>
              <a:rPr lang="en-US" altLang="zh-CN" smtClean="0">
                <a:solidFill>
                  <a:srgbClr val="FF0000"/>
                </a:solidFill>
              </a:rPr>
              <a:t>6. </a:t>
            </a:r>
            <a:r>
              <a:rPr lang="zh-CN" altLang="en-US" smtClean="0">
                <a:solidFill>
                  <a:srgbClr val="FF0000"/>
                </a:solidFill>
              </a:rPr>
              <a:t>压缩或解压文件夹</a:t>
            </a:r>
            <a:r>
              <a:rPr lang="en-US" altLang="zh-CN" smtClean="0">
                <a:solidFill>
                  <a:srgbClr val="FF0000"/>
                </a:solidFill>
              </a:rPr>
              <a:t>/</a:t>
            </a:r>
            <a:r>
              <a:rPr lang="zh-CN" altLang="en-US" smtClean="0">
                <a:solidFill>
                  <a:srgbClr val="FF0000"/>
                </a:solidFill>
              </a:rPr>
              <a:t>文件 </a:t>
            </a:r>
          </a:p>
          <a:p>
            <a:pPr algn="just" eaLnBrk="1" hangingPunct="1"/>
            <a:r>
              <a:rPr lang="zh-CN" altLang="en-US" smtClean="0"/>
              <a:t>压缩文件：</a:t>
            </a:r>
          </a:p>
          <a:p>
            <a:pPr lvl="1" algn="just" eaLnBrk="1" hangingPunct="1">
              <a:lnSpc>
                <a:spcPct val="130000"/>
              </a:lnSpc>
            </a:pPr>
            <a:r>
              <a:rPr lang="zh-CN" altLang="en-US" smtClean="0"/>
              <a:t>选定需压缩的文件夹或文件，单击右键“发送到→压缩</a:t>
            </a:r>
            <a:r>
              <a:rPr lang="en-US" altLang="zh-CN" smtClean="0"/>
              <a:t>(zipped)</a:t>
            </a:r>
            <a:r>
              <a:rPr lang="zh-CN" altLang="en-US" smtClean="0"/>
              <a:t>文件夹” </a:t>
            </a:r>
          </a:p>
          <a:p>
            <a:pPr algn="just" eaLnBrk="1" hangingPunct="1">
              <a:lnSpc>
                <a:spcPct val="130000"/>
              </a:lnSpc>
            </a:pPr>
            <a:r>
              <a:rPr lang="zh-CN" altLang="en-US" smtClean="0"/>
              <a:t>解压文件：</a:t>
            </a:r>
          </a:p>
          <a:p>
            <a:pPr lvl="1" algn="just" eaLnBrk="1" hangingPunct="1">
              <a:lnSpc>
                <a:spcPct val="140000"/>
              </a:lnSpc>
              <a:buFontTx/>
              <a:buNone/>
            </a:pPr>
            <a:r>
              <a:rPr lang="zh-CN" altLang="en-US" smtClean="0"/>
              <a:t>直接双击，选中解压后的路径</a:t>
            </a:r>
          </a:p>
        </p:txBody>
      </p:sp>
      <p:pic>
        <p:nvPicPr>
          <p:cNvPr id="6758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fld id="{D87599C4-C787-4B09-BEC1-312EE69CC5C7}" type="slidenum">
              <a:rPr lang="en-US" altLang="zh-CN" smtClean="0">
                <a:solidFill>
                  <a:schemeClr val="bg1"/>
                </a:solidFill>
              </a:rPr>
              <a:pPr eaLnBrk="1" hangingPunct="1">
                <a:defRPr/>
              </a:pPr>
              <a:t>81</a:t>
            </a:fld>
            <a:endParaRPr lang="en-US" altLang="zh-CN" smtClean="0">
              <a:solidFill>
                <a:schemeClr val="bg1"/>
              </a:solidFill>
            </a:endParaRPr>
          </a:p>
        </p:txBody>
      </p:sp>
      <p:sp>
        <p:nvSpPr>
          <p:cNvPr id="69635" name="AutoShape 2"/>
          <p:cNvSpPr>
            <a:spLocks noGrp="1" noChangeArrowheads="1"/>
          </p:cNvSpPr>
          <p:nvPr>
            <p:ph type="title"/>
          </p:nvPr>
        </p:nvSpPr>
        <p:spPr>
          <a:xfrm>
            <a:off x="1098550" y="685800"/>
            <a:ext cx="8153400" cy="6858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002060"/>
                </a:solidFill>
              </a:rPr>
              <a:t>文件与文件夹搜索 </a:t>
            </a:r>
          </a:p>
        </p:txBody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725" y="1628775"/>
            <a:ext cx="8067675" cy="4824413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mtClean="0"/>
              <a:t>搜索隐藏文件。</a:t>
            </a:r>
            <a:endParaRPr lang="en-US" altLang="zh-CN" smtClean="0"/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mtClean="0"/>
              <a:t>点菜单栏里的“工具”</a:t>
            </a:r>
            <a:r>
              <a:rPr lang="en-US" altLang="zh-CN" smtClean="0"/>
              <a:t>—&gt;“</a:t>
            </a:r>
            <a:r>
              <a:rPr lang="zh-CN" altLang="en-US" smtClean="0"/>
              <a:t>文件夹选项”</a:t>
            </a:r>
            <a:r>
              <a:rPr lang="en-US" altLang="zh-CN" smtClean="0"/>
              <a:t>—&gt;“</a:t>
            </a:r>
            <a:r>
              <a:rPr lang="zh-CN" altLang="en-US" smtClean="0"/>
              <a:t>查看”，把“显示隐藏的文件、文件夹和驱动器”前面的小圆点点上（也就是选中这项）。</a:t>
            </a:r>
            <a:endParaRPr lang="zh-CN" altLang="zh-CN" smtClean="0"/>
          </a:p>
        </p:txBody>
      </p:sp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96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B782EE3-4784-4D7A-92B5-F628A91C1B46}" type="datetime1">
              <a:rPr lang="zh-CN" altLang="en-US" smtClean="0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9679CA-7FB3-489B-92FE-D45AFF3A5833}" type="slidenum">
              <a:rPr lang="en-US" altLang="zh-CN" smtClean="0"/>
              <a:pPr>
                <a:defRPr/>
              </a:pPr>
              <a:t>82</a:t>
            </a:fld>
            <a:endParaRPr lang="en-US" altLang="zh-CN"/>
          </a:p>
        </p:txBody>
      </p:sp>
      <p:pic>
        <p:nvPicPr>
          <p:cNvPr id="696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2111375"/>
            <a:ext cx="4248150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</p:pic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dirty="0" smtClean="0"/>
              <a:t> </a:t>
            </a:r>
            <a:r>
              <a:rPr lang="zh-CN" altLang="en-US" dirty="0" smtClean="0">
                <a:solidFill>
                  <a:srgbClr val="002060"/>
                </a:solidFill>
              </a:rPr>
              <a:t>建立文件夹与文件快捷方式</a:t>
            </a:r>
          </a:p>
        </p:txBody>
      </p:sp>
      <p:sp>
        <p:nvSpPr>
          <p:cNvPr id="706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smtClean="0"/>
              <a:t>快捷方式是</a:t>
            </a:r>
            <a:r>
              <a:rPr lang="en-US" altLang="zh-CN" sz="2800" smtClean="0">
                <a:hlinkClick r:id="rId2" action="ppaction://hlinkfile"/>
              </a:rPr>
              <a:t>Windows</a:t>
            </a:r>
            <a:r>
              <a:rPr lang="zh-CN" altLang="en-US" sz="2800" smtClean="0"/>
              <a:t>提供的一种快速启动程序、打开文件或文件夹的方法。它是</a:t>
            </a:r>
            <a:r>
              <a:rPr lang="zh-CN" altLang="en-US" sz="2800" smtClean="0">
                <a:hlinkClick r:id="rId3" action="ppaction://hlinkfile"/>
              </a:rPr>
              <a:t>应用程序</a:t>
            </a:r>
            <a:r>
              <a:rPr lang="zh-CN" altLang="en-US" sz="2800" smtClean="0"/>
              <a:t>的快速连接。 快捷方式的一般扩展名为*</a:t>
            </a:r>
            <a:r>
              <a:rPr lang="en-US" altLang="zh-CN" sz="2800" smtClean="0"/>
              <a:t>.lnk</a:t>
            </a:r>
            <a:r>
              <a:rPr lang="zh-CN" altLang="en-US" sz="2800" smtClean="0"/>
              <a:t>。</a:t>
            </a:r>
            <a:endParaRPr lang="en-US" altLang="zh-CN" sz="2800" smtClean="0"/>
          </a:p>
          <a:p>
            <a:pPr eaLnBrk="1" hangingPunct="1"/>
            <a:r>
              <a:rPr lang="en-US" altLang="zh-CN" sz="2800" smtClean="0"/>
              <a:t>1.</a:t>
            </a:r>
            <a:r>
              <a:rPr lang="zh-CN" altLang="en-US" sz="2800" smtClean="0"/>
              <a:t>创建一般快捷方式</a:t>
            </a:r>
            <a:endParaRPr lang="en-US" altLang="zh-CN" sz="2800" smtClean="0"/>
          </a:p>
          <a:p>
            <a:pPr eaLnBrk="1" hangingPunct="1"/>
            <a:r>
              <a:rPr lang="zh-CN" altLang="en-US" sz="2800" smtClean="0"/>
              <a:t>选中文件或文件夹，单击右键</a:t>
            </a:r>
            <a:r>
              <a:rPr lang="en-US" altLang="zh-CN" sz="2800" smtClean="0">
                <a:sym typeface="Wingdings" pitchFamily="2" charset="2"/>
              </a:rPr>
              <a:t></a:t>
            </a:r>
            <a:r>
              <a:rPr lang="zh-CN" altLang="en-US" sz="2800" smtClean="0">
                <a:sym typeface="Wingdings" pitchFamily="2" charset="2"/>
              </a:rPr>
              <a:t>“创建快捷方式”</a:t>
            </a:r>
            <a:endParaRPr lang="en-US" altLang="zh-CN" sz="2800" smtClean="0"/>
          </a:p>
          <a:p>
            <a:pPr eaLnBrk="1" hangingPunct="1"/>
            <a:r>
              <a:rPr lang="en-US" altLang="zh-CN" sz="2800" smtClean="0"/>
              <a:t>2.</a:t>
            </a:r>
            <a:r>
              <a:rPr lang="zh-CN" altLang="en-US" sz="2800" smtClean="0"/>
              <a:t>创建桌面快捷方式</a:t>
            </a:r>
            <a:endParaRPr lang="en-US" altLang="zh-CN" sz="2800" smtClean="0"/>
          </a:p>
          <a:p>
            <a:pPr eaLnBrk="1" hangingPunct="1"/>
            <a:r>
              <a:rPr lang="zh-CN" altLang="en-US" sz="2800" smtClean="0"/>
              <a:t>选中文件或文件夹，单击右键</a:t>
            </a:r>
            <a:r>
              <a:rPr lang="en-US" altLang="zh-CN" sz="2800" smtClean="0">
                <a:sym typeface="Wingdings" pitchFamily="2" charset="2"/>
              </a:rPr>
              <a:t></a:t>
            </a:r>
            <a:r>
              <a:rPr lang="zh-CN" altLang="en-US" sz="2800" smtClean="0">
                <a:sym typeface="Wingdings" pitchFamily="2" charset="2"/>
              </a:rPr>
              <a:t>“发送到”</a:t>
            </a:r>
            <a:r>
              <a:rPr lang="en-US" altLang="zh-CN" sz="2800" smtClean="0">
                <a:sym typeface="Wingdings" pitchFamily="2" charset="2"/>
              </a:rPr>
              <a:t> </a:t>
            </a:r>
            <a:r>
              <a:rPr lang="zh-CN" altLang="en-US" sz="2800" smtClean="0">
                <a:sym typeface="Wingdings" pitchFamily="2" charset="2"/>
              </a:rPr>
              <a:t>“桌面快捷方式”</a:t>
            </a:r>
            <a:endParaRPr lang="en-US" altLang="zh-CN" sz="2800" smtClean="0"/>
          </a:p>
          <a:p>
            <a:pPr eaLnBrk="1" hangingPunct="1"/>
            <a:endParaRPr lang="zh-CN" altLang="en-US" smtClean="0"/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fld id="{98BD0010-85A1-4E1D-B031-ECEE5F5D6A3E}" type="slidenum">
              <a:rPr lang="en-US" altLang="zh-CN" smtClean="0">
                <a:solidFill>
                  <a:schemeClr val="bg1"/>
                </a:solidFill>
              </a:rPr>
              <a:pPr eaLnBrk="1" hangingPunct="1">
                <a:defRPr/>
              </a:pPr>
              <a:t>83</a:t>
            </a:fld>
            <a:endParaRPr lang="en-US" altLang="zh-CN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2060"/>
                </a:solidFill>
              </a:rPr>
              <a:t>文件夹</a:t>
            </a:r>
            <a:r>
              <a:rPr lang="zh-CN" altLang="en-US" dirty="0" smtClean="0">
                <a:solidFill>
                  <a:srgbClr val="002060"/>
                </a:solidFill>
              </a:rPr>
              <a:t>的目录结构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768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目录：存储文件的路径</a:t>
            </a:r>
            <a:endParaRPr lang="en-US" altLang="zh-CN" smtClean="0"/>
          </a:p>
          <a:p>
            <a:r>
              <a:rPr lang="zh-CN" altLang="en-US" smtClean="0"/>
              <a:t>操作系统以树形目录结构存储文件夹和文件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4E64980-85F0-4D72-996A-081F1A440239}" type="datetime1">
              <a:rPr lang="zh-CN" altLang="en-US" smtClean="0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22798B7-517F-48A1-A3D9-F909985F4691}" type="slidenum">
              <a:rPr lang="en-US" altLang="zh-CN" smtClean="0"/>
              <a:pPr>
                <a:defRPr/>
              </a:pPr>
              <a:t>84</a:t>
            </a:fld>
            <a:endParaRPr lang="en-US" altLang="zh-CN"/>
          </a:p>
        </p:txBody>
      </p:sp>
      <p:pic>
        <p:nvPicPr>
          <p:cNvPr id="76806" name="墨迹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2978150"/>
            <a:ext cx="6229350" cy="357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079500" y="0"/>
            <a:ext cx="80645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z="3600" dirty="0"/>
              <a:t>2.4.7  </a:t>
            </a:r>
            <a:r>
              <a:rPr lang="zh-CN" altLang="zh-CN" sz="3600" dirty="0"/>
              <a:t>帐户管理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99592" y="1033572"/>
            <a:ext cx="6849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l"/>
            <a:r>
              <a:rPr lang="en-US" altLang="zh-CN" dirty="0"/>
              <a:t>1</a:t>
            </a:r>
            <a:r>
              <a:rPr lang="zh-CN" altLang="zh-CN" dirty="0"/>
              <a:t>．认识帐户类型</a:t>
            </a: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611560" y="1340768"/>
            <a:ext cx="3474640" cy="48965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kumimoji="0" sz="2400">
                <a:latin typeface="+mn-ea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kumimoji="0" sz="24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kumimoji="0" sz="20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kumimoji="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kumimoji="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kumimoji="0"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kumimoji="0"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kumimoji="0"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kumimoji="0" sz="2000"/>
            </a:lvl9pPr>
          </a:lstStyle>
          <a:p>
            <a:pPr algn="l">
              <a:lnSpc>
                <a:spcPct val="300000"/>
              </a:lnSpc>
              <a:spcBef>
                <a:spcPts val="0"/>
              </a:spcBef>
              <a:spcAft>
                <a:spcPts val="2400"/>
              </a:spcAft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）计算机管理员帐户</a:t>
            </a:r>
          </a:p>
          <a:p>
            <a:pPr algn="l">
              <a:lnSpc>
                <a:spcPct val="300000"/>
              </a:lnSpc>
              <a:spcAft>
                <a:spcPts val="1800"/>
              </a:spcAft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）标准用户帐户</a:t>
            </a:r>
          </a:p>
          <a:p>
            <a:pPr algn="l">
              <a:lnSpc>
                <a:spcPct val="30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）来宾帐户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4067944" y="1844824"/>
            <a:ext cx="4860032" cy="127574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/>
          <a:lstStyle>
            <a:defPPr>
              <a:defRPr lang="zh-CN"/>
            </a:defPPr>
            <a:lvl1pPr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kumimoji="0" sz="2400">
                <a:latin typeface="+mn-ea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kumimoji="0" sz="24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kumimoji="0" sz="20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kumimoji="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kumimoji="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kumimoji="0"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kumimoji="0"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kumimoji="0"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kumimoji="0" sz="2000"/>
            </a:lvl9pPr>
          </a:lstStyle>
          <a:p>
            <a:pPr lvl="0" algn="l">
              <a:lnSpc>
                <a:spcPct val="130000"/>
              </a:lnSpc>
              <a:spcBef>
                <a:spcPts val="0"/>
              </a:spcBef>
            </a:pPr>
            <a:r>
              <a:rPr lang="zh-CN" altLang="en-US" sz="2000" dirty="0"/>
              <a:t>　</a:t>
            </a:r>
            <a:r>
              <a:rPr lang="zh-CN" altLang="en-US" sz="2000" dirty="0" smtClean="0"/>
              <a:t>　</a:t>
            </a:r>
            <a:r>
              <a:rPr lang="zh-CN" altLang="zh-CN" sz="2000" dirty="0" smtClean="0"/>
              <a:t>拥有</a:t>
            </a:r>
            <a:r>
              <a:rPr lang="zh-CN" altLang="zh-CN" sz="2000" dirty="0"/>
              <a:t>对全系统的控制权，可以改变系统设置、安装或删除程序、访问计算机中的所有文件，还拥有控制其他帐户的权限。</a:t>
            </a: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4086200" y="3277163"/>
            <a:ext cx="4860032" cy="144798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/>
          <a:lstStyle>
            <a:defPPr>
              <a:defRPr lang="zh-CN"/>
            </a:defPPr>
            <a:lvl1pPr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kumimoji="0" sz="2400">
                <a:latin typeface="+mn-ea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kumimoji="0" sz="24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kumimoji="0" sz="20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kumimoji="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kumimoji="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kumimoji="0"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kumimoji="0"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kumimoji="0"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kumimoji="0" sz="2000"/>
            </a:lvl9pPr>
          </a:lstStyle>
          <a:p>
            <a:pPr algn="l"/>
            <a:r>
              <a:rPr lang="zh-CN" altLang="en-US" sz="2000" dirty="0" smtClean="0"/>
              <a:t>　　</a:t>
            </a:r>
            <a:r>
              <a:rPr lang="zh-CN" altLang="zh-CN" sz="2000" dirty="0" smtClean="0"/>
              <a:t>权限</a:t>
            </a:r>
            <a:r>
              <a:rPr lang="zh-CN" altLang="en-US" sz="2000" dirty="0" smtClean="0"/>
              <a:t>有</a:t>
            </a:r>
            <a:r>
              <a:rPr lang="zh-CN" altLang="zh-CN" sz="2000" dirty="0" smtClean="0"/>
              <a:t>一定</a:t>
            </a:r>
            <a:r>
              <a:rPr lang="zh-CN" altLang="zh-CN" sz="2000" dirty="0"/>
              <a:t>的限制，可以访问安装在计算机上的程序，设置自己帐户的图标、密码等</a:t>
            </a:r>
            <a:r>
              <a:rPr lang="zh-CN" altLang="zh-CN" sz="2000" dirty="0" smtClean="0"/>
              <a:t>，无权</a:t>
            </a:r>
            <a:r>
              <a:rPr lang="zh-CN" altLang="zh-CN" sz="2000" dirty="0"/>
              <a:t>更改大多数计算机的设置。</a:t>
            </a: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4086200" y="4948290"/>
            <a:ext cx="4860032" cy="143303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/>
          <a:lstStyle>
            <a:defPPr>
              <a:defRPr lang="zh-CN"/>
            </a:defPPr>
            <a:lvl1pPr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kumimoji="0" sz="2400">
                <a:latin typeface="+mn-ea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kumimoji="0" sz="24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kumimoji="0" sz="20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kumimoji="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kumimoji="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kumimoji="0"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kumimoji="0"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kumimoji="0"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kumimoji="0" sz="2000"/>
            </a:lvl9pPr>
          </a:lstStyle>
          <a:p>
            <a:pPr algn="l"/>
            <a:r>
              <a:rPr lang="zh-CN" altLang="en-US" sz="2000" dirty="0" smtClean="0"/>
              <a:t>　　</a:t>
            </a:r>
            <a:r>
              <a:rPr lang="zh-CN" altLang="zh-CN" sz="2000" dirty="0" smtClean="0"/>
              <a:t>是一</a:t>
            </a:r>
            <a:r>
              <a:rPr lang="zh-CN" altLang="zh-CN" sz="2000" dirty="0"/>
              <a:t>个临时</a:t>
            </a:r>
            <a:r>
              <a:rPr lang="zh-CN" altLang="zh-CN" sz="2000" dirty="0" smtClean="0"/>
              <a:t>帐户</a:t>
            </a:r>
            <a:r>
              <a:rPr lang="zh-CN" altLang="en-US" sz="2000" dirty="0"/>
              <a:t>，</a:t>
            </a:r>
            <a:r>
              <a:rPr lang="zh-CN" altLang="zh-CN" sz="2000" dirty="0" smtClean="0"/>
              <a:t>仅</a:t>
            </a:r>
            <a:r>
              <a:rPr lang="zh-CN" altLang="zh-CN" sz="2000" dirty="0"/>
              <a:t>有最低的权限，没有密码，无法对系统做任何修改，只能查看计算机中的资料。</a:t>
            </a:r>
          </a:p>
        </p:txBody>
      </p:sp>
    </p:spTree>
    <p:extLst>
      <p:ext uri="{BB962C8B-B14F-4D97-AF65-F5344CB8AC3E}">
        <p14:creationId xmlns:p14="http://schemas.microsoft.com/office/powerpoint/2010/main" val="29617793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1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1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1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" dur="1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079500" y="0"/>
            <a:ext cx="80645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z="3600" dirty="0"/>
              <a:t>2.4.7  </a:t>
            </a:r>
            <a:r>
              <a:rPr lang="zh-CN" altLang="zh-CN" sz="3600" dirty="0"/>
              <a:t>帐户管理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99592" y="1033572"/>
            <a:ext cx="6849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en-US" altLang="zh-CN" dirty="0"/>
              <a:t>2</a:t>
            </a:r>
            <a:r>
              <a:rPr lang="zh-CN" altLang="zh-CN" dirty="0"/>
              <a:t>．创建用户帐户</a:t>
            </a:r>
          </a:p>
        </p:txBody>
      </p:sp>
      <p:sp>
        <p:nvSpPr>
          <p:cNvPr id="2" name="矩形 1"/>
          <p:cNvSpPr/>
          <p:nvPr/>
        </p:nvSpPr>
        <p:spPr>
          <a:xfrm>
            <a:off x="539552" y="1628800"/>
            <a:ext cx="8424935" cy="166594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/>
          <a:lstStyle/>
          <a:p>
            <a:pPr algn="l">
              <a:buFont typeface="Arial" pitchFamily="34" charset="0"/>
              <a:buNone/>
            </a:pPr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1）</a:t>
            </a:r>
            <a:r>
              <a:rPr lang="zh-CN" altLang="zh-CN" sz="2000" dirty="0" smtClean="0">
                <a:latin typeface="+mn-ea"/>
              </a:rPr>
              <a:t>“开始”→“控制面板”→打开“所有控制面板项”窗口（</a:t>
            </a:r>
            <a:r>
              <a:rPr lang="zh-CN" altLang="en-US" sz="2000" dirty="0" smtClean="0">
                <a:latin typeface="+mn-ea"/>
              </a:rPr>
              <a:t>如下图）</a:t>
            </a:r>
            <a:endParaRPr lang="en-US" altLang="zh-CN" sz="2000" dirty="0" smtClean="0">
              <a:latin typeface="+mn-ea"/>
            </a:endParaRPr>
          </a:p>
          <a:p>
            <a:pPr algn="l">
              <a:buFont typeface="Arial" pitchFamily="34" charset="0"/>
              <a:buNone/>
            </a:pPr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2）</a:t>
            </a:r>
            <a:r>
              <a:rPr lang="zh-CN" altLang="zh-CN" sz="2000" dirty="0" smtClean="0">
                <a:latin typeface="+mn-ea"/>
              </a:rPr>
              <a:t>“用户帐户”图标→打开“用户帐户”窗口</a:t>
            </a:r>
            <a:r>
              <a:rPr lang="zh-CN" altLang="en-US" sz="2000" dirty="0" smtClean="0">
                <a:latin typeface="+mn-ea"/>
              </a:rPr>
              <a:t>（</a:t>
            </a:r>
            <a:r>
              <a:rPr lang="zh-CN" altLang="zh-CN" sz="2000" dirty="0" smtClean="0">
                <a:latin typeface="+mn-ea"/>
              </a:rPr>
              <a:t>如</a:t>
            </a:r>
            <a:r>
              <a:rPr lang="zh-CN" altLang="en-US" sz="2000" dirty="0" smtClean="0">
                <a:latin typeface="+mn-ea"/>
              </a:rPr>
              <a:t>下</a:t>
            </a:r>
            <a:r>
              <a:rPr lang="zh-CN" altLang="zh-CN" sz="2000" dirty="0" smtClean="0">
                <a:latin typeface="+mn-ea"/>
              </a:rPr>
              <a:t>图</a:t>
            </a:r>
            <a:r>
              <a:rPr lang="zh-CN" altLang="en-US" sz="2000" dirty="0" smtClean="0">
                <a:latin typeface="+mn-ea"/>
              </a:rPr>
              <a:t>）</a:t>
            </a:r>
            <a:endParaRPr lang="en-US" altLang="zh-CN" sz="2000" dirty="0" smtClean="0">
              <a:latin typeface="+mn-ea"/>
            </a:endParaRPr>
          </a:p>
          <a:p>
            <a:pPr algn="l">
              <a:buFont typeface="Arial" pitchFamily="34" charset="0"/>
              <a:buNone/>
            </a:pPr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3）</a:t>
            </a:r>
            <a:r>
              <a:rPr lang="zh-CN" altLang="zh-CN" sz="2000" dirty="0" smtClean="0">
                <a:latin typeface="+mn-ea"/>
              </a:rPr>
              <a:t>“管理其他帐户”链接→打开“管理帐户”窗口</a:t>
            </a:r>
            <a:r>
              <a:rPr lang="zh-CN" altLang="en-US" sz="2000" dirty="0" smtClean="0">
                <a:latin typeface="+mn-ea"/>
              </a:rPr>
              <a:t>（</a:t>
            </a:r>
            <a:r>
              <a:rPr lang="zh-CN" altLang="zh-CN" sz="2000" dirty="0" smtClean="0">
                <a:latin typeface="+mn-ea"/>
              </a:rPr>
              <a:t>如</a:t>
            </a:r>
            <a:r>
              <a:rPr lang="zh-CN" altLang="en-US" sz="2000" dirty="0" smtClean="0">
                <a:latin typeface="+mn-ea"/>
              </a:rPr>
              <a:t>下</a:t>
            </a:r>
            <a:r>
              <a:rPr lang="zh-CN" altLang="zh-CN" sz="2000" dirty="0" smtClean="0">
                <a:latin typeface="+mn-ea"/>
              </a:rPr>
              <a:t>图</a:t>
            </a:r>
            <a:r>
              <a:rPr lang="zh-CN" altLang="en-US" sz="2000" dirty="0" smtClean="0">
                <a:latin typeface="+mn-ea"/>
              </a:rPr>
              <a:t>）</a:t>
            </a:r>
            <a:endParaRPr lang="en-US" altLang="zh-CN" sz="2000" dirty="0" smtClean="0">
              <a:latin typeface="+mn-ea"/>
            </a:endParaRPr>
          </a:p>
          <a:p>
            <a:pPr algn="l">
              <a:buFont typeface="Arial" pitchFamily="34" charset="0"/>
              <a:buNone/>
            </a:pPr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4）</a:t>
            </a:r>
            <a:r>
              <a:rPr lang="zh-CN" altLang="zh-CN" sz="2000" dirty="0" smtClean="0">
                <a:latin typeface="+mn-ea"/>
              </a:rPr>
              <a:t>“创建一个新帐户”链接→打开“创建新帐户”窗口</a:t>
            </a:r>
            <a:endParaRPr lang="en-US" altLang="zh-CN" sz="2000" dirty="0" smtClean="0">
              <a:latin typeface="+mn-ea"/>
            </a:endParaRPr>
          </a:p>
          <a:p>
            <a:pPr algn="l">
              <a:buFont typeface="Arial" pitchFamily="34" charset="0"/>
              <a:buNone/>
            </a:pPr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5）</a:t>
            </a:r>
            <a:r>
              <a:rPr lang="zh-CN" altLang="zh-CN" sz="2000" dirty="0" smtClean="0">
                <a:latin typeface="+mn-ea"/>
              </a:rPr>
              <a:t>输入新帐户名</a:t>
            </a:r>
            <a:r>
              <a:rPr lang="zh-CN" altLang="en-US" sz="2000" dirty="0" smtClean="0">
                <a:latin typeface="+mn-ea"/>
              </a:rPr>
              <a:t>、</a:t>
            </a:r>
            <a:r>
              <a:rPr lang="zh-CN" altLang="zh-CN" sz="2000" dirty="0" smtClean="0">
                <a:latin typeface="+mn-ea"/>
              </a:rPr>
              <a:t>选择</a:t>
            </a:r>
            <a:r>
              <a:rPr lang="zh-CN" altLang="en-US" sz="2000" dirty="0" smtClean="0">
                <a:latin typeface="+mn-ea"/>
              </a:rPr>
              <a:t>帐户</a:t>
            </a:r>
            <a:r>
              <a:rPr lang="zh-CN" altLang="zh-CN" sz="2000" dirty="0" smtClean="0">
                <a:latin typeface="+mn-ea"/>
              </a:rPr>
              <a:t>类型</a:t>
            </a:r>
            <a:r>
              <a:rPr lang="zh-CN" altLang="zh-CN" sz="2000" dirty="0">
                <a:latin typeface="+mn-ea"/>
              </a:rPr>
              <a:t>→</a:t>
            </a:r>
            <a:r>
              <a:rPr lang="zh-CN" altLang="zh-CN" sz="2000" dirty="0" smtClean="0">
                <a:latin typeface="+mn-ea"/>
              </a:rPr>
              <a:t>“创建帐户”按钮</a:t>
            </a:r>
            <a:endParaRPr lang="zh-CN" altLang="zh-CN" sz="2000" dirty="0">
              <a:latin typeface="+mn-ea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2297" name="图片 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99" y="3501008"/>
            <a:ext cx="5657950" cy="301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椭圆 19"/>
          <p:cNvSpPr/>
          <p:nvPr/>
        </p:nvSpPr>
        <p:spPr>
          <a:xfrm>
            <a:off x="3995936" y="6021288"/>
            <a:ext cx="949626" cy="2518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066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079500" y="0"/>
            <a:ext cx="80645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z="3600" dirty="0"/>
              <a:t>2.4.7  </a:t>
            </a:r>
            <a:r>
              <a:rPr lang="zh-CN" altLang="zh-CN" sz="3600" dirty="0"/>
              <a:t>帐户管理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99592" y="1033572"/>
            <a:ext cx="6849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l"/>
            <a:r>
              <a:rPr lang="en-US" altLang="zh-CN" dirty="0"/>
              <a:t>2</a:t>
            </a:r>
            <a:r>
              <a:rPr lang="zh-CN" altLang="zh-CN" dirty="0"/>
              <a:t>．创建用户帐户</a:t>
            </a:r>
          </a:p>
        </p:txBody>
      </p:sp>
      <p:sp>
        <p:nvSpPr>
          <p:cNvPr id="2" name="矩形 1"/>
          <p:cNvSpPr/>
          <p:nvPr/>
        </p:nvSpPr>
        <p:spPr>
          <a:xfrm>
            <a:off x="539552" y="1628800"/>
            <a:ext cx="8424935" cy="166594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/>
          <a:lstStyle/>
          <a:p>
            <a:pPr algn="l">
              <a:buFont typeface="Arial" pitchFamily="34" charset="0"/>
              <a:buNone/>
            </a:pPr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1）</a:t>
            </a:r>
            <a:r>
              <a:rPr lang="zh-CN" altLang="zh-CN" sz="2000" dirty="0" smtClean="0">
                <a:latin typeface="+mn-ea"/>
              </a:rPr>
              <a:t>“开始”→“控制面板”→打开“所有控制面板项”窗口（</a:t>
            </a:r>
            <a:r>
              <a:rPr lang="zh-CN" altLang="en-US" sz="2000" dirty="0" smtClean="0">
                <a:latin typeface="+mn-ea"/>
              </a:rPr>
              <a:t>如下图）</a:t>
            </a:r>
            <a:endParaRPr lang="en-US" altLang="zh-CN" sz="2000" dirty="0" smtClean="0">
              <a:latin typeface="+mn-ea"/>
            </a:endParaRPr>
          </a:p>
          <a:p>
            <a:pPr algn="l">
              <a:buFont typeface="Arial" pitchFamily="34" charset="0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（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2）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“用户帐户”图标→打开“用户帐户”窗口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（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如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下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图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）</a:t>
            </a:r>
            <a:endParaRPr lang="en-US" altLang="zh-CN" sz="2000" dirty="0" smtClean="0">
              <a:solidFill>
                <a:srgbClr val="FF0000"/>
              </a:solidFill>
              <a:latin typeface="+mn-ea"/>
            </a:endParaRPr>
          </a:p>
          <a:p>
            <a:pPr algn="l">
              <a:buFont typeface="Arial" pitchFamily="34" charset="0"/>
              <a:buNone/>
            </a:pPr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3）</a:t>
            </a:r>
            <a:r>
              <a:rPr lang="zh-CN" altLang="zh-CN" sz="2000" dirty="0" smtClean="0">
                <a:latin typeface="+mn-ea"/>
              </a:rPr>
              <a:t>“管理其他帐户”链接→打开“管理帐户”窗口</a:t>
            </a:r>
            <a:r>
              <a:rPr lang="zh-CN" altLang="en-US" sz="2000" dirty="0" smtClean="0">
                <a:latin typeface="+mn-ea"/>
              </a:rPr>
              <a:t>（</a:t>
            </a:r>
            <a:r>
              <a:rPr lang="zh-CN" altLang="zh-CN" sz="2000" dirty="0" smtClean="0">
                <a:latin typeface="+mn-ea"/>
              </a:rPr>
              <a:t>如</a:t>
            </a:r>
            <a:r>
              <a:rPr lang="zh-CN" altLang="en-US" sz="2000" dirty="0" smtClean="0">
                <a:latin typeface="+mn-ea"/>
              </a:rPr>
              <a:t>下</a:t>
            </a:r>
            <a:r>
              <a:rPr lang="zh-CN" altLang="zh-CN" sz="2000" dirty="0" smtClean="0">
                <a:latin typeface="+mn-ea"/>
              </a:rPr>
              <a:t>图</a:t>
            </a:r>
            <a:r>
              <a:rPr lang="zh-CN" altLang="en-US" sz="2000" dirty="0" smtClean="0">
                <a:latin typeface="+mn-ea"/>
              </a:rPr>
              <a:t>）</a:t>
            </a:r>
            <a:endParaRPr lang="en-US" altLang="zh-CN" sz="2000" dirty="0" smtClean="0">
              <a:latin typeface="+mn-ea"/>
            </a:endParaRPr>
          </a:p>
          <a:p>
            <a:pPr algn="l">
              <a:buFont typeface="Arial" pitchFamily="34" charset="0"/>
              <a:buNone/>
            </a:pPr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4）</a:t>
            </a:r>
            <a:r>
              <a:rPr lang="zh-CN" altLang="zh-CN" sz="2000" dirty="0" smtClean="0">
                <a:latin typeface="+mn-ea"/>
              </a:rPr>
              <a:t>“创建一个新帐户”链接→打开“创建新帐户”窗口</a:t>
            </a:r>
            <a:endParaRPr lang="en-US" altLang="zh-CN" sz="2000" dirty="0" smtClean="0">
              <a:latin typeface="+mn-ea"/>
            </a:endParaRPr>
          </a:p>
          <a:p>
            <a:pPr algn="l">
              <a:buFont typeface="Arial" pitchFamily="34" charset="0"/>
              <a:buNone/>
            </a:pPr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5）</a:t>
            </a:r>
            <a:r>
              <a:rPr lang="zh-CN" altLang="zh-CN" sz="2000" dirty="0" smtClean="0">
                <a:latin typeface="+mn-ea"/>
              </a:rPr>
              <a:t>输入新帐户名</a:t>
            </a:r>
            <a:r>
              <a:rPr lang="zh-CN" altLang="en-US" sz="2000" dirty="0" smtClean="0">
                <a:latin typeface="+mn-ea"/>
              </a:rPr>
              <a:t>、</a:t>
            </a:r>
            <a:r>
              <a:rPr lang="zh-CN" altLang="zh-CN" sz="2000" dirty="0" smtClean="0">
                <a:latin typeface="+mn-ea"/>
              </a:rPr>
              <a:t>选择</a:t>
            </a:r>
            <a:r>
              <a:rPr lang="zh-CN" altLang="en-US" sz="2000" dirty="0" smtClean="0">
                <a:latin typeface="+mn-ea"/>
              </a:rPr>
              <a:t>帐户</a:t>
            </a:r>
            <a:r>
              <a:rPr lang="zh-CN" altLang="zh-CN" sz="2000" dirty="0" smtClean="0">
                <a:latin typeface="+mn-ea"/>
              </a:rPr>
              <a:t>类型</a:t>
            </a:r>
            <a:r>
              <a:rPr lang="zh-CN" altLang="zh-CN" sz="2000" dirty="0">
                <a:latin typeface="+mn-ea"/>
              </a:rPr>
              <a:t>→</a:t>
            </a:r>
            <a:r>
              <a:rPr lang="zh-CN" altLang="zh-CN" sz="2000" dirty="0" smtClean="0">
                <a:latin typeface="+mn-ea"/>
              </a:rPr>
              <a:t>“创建帐户”按钮</a:t>
            </a:r>
            <a:endParaRPr lang="zh-CN" altLang="zh-CN" sz="2000" dirty="0">
              <a:latin typeface="+mn-ea"/>
            </a:endParaRPr>
          </a:p>
        </p:txBody>
      </p:sp>
      <p:pic>
        <p:nvPicPr>
          <p:cNvPr id="12291" name="图片 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506037"/>
            <a:ext cx="5616490" cy="3019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532606" y="5272180"/>
            <a:ext cx="1255418" cy="2577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8320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079500" y="0"/>
            <a:ext cx="80645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z="3600" dirty="0"/>
              <a:t>2.4.7  </a:t>
            </a:r>
            <a:r>
              <a:rPr lang="zh-CN" altLang="zh-CN" sz="3600" dirty="0"/>
              <a:t>帐户管理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99592" y="1033572"/>
            <a:ext cx="6849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l"/>
            <a:r>
              <a:rPr lang="en-US" altLang="zh-CN" dirty="0"/>
              <a:t>2</a:t>
            </a:r>
            <a:r>
              <a:rPr lang="zh-CN" altLang="zh-CN" dirty="0"/>
              <a:t>．创建用户帐户</a:t>
            </a:r>
          </a:p>
        </p:txBody>
      </p:sp>
      <p:sp>
        <p:nvSpPr>
          <p:cNvPr id="2" name="矩形 1"/>
          <p:cNvSpPr/>
          <p:nvPr/>
        </p:nvSpPr>
        <p:spPr>
          <a:xfrm>
            <a:off x="539552" y="1628800"/>
            <a:ext cx="8424935" cy="166594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/>
          <a:lstStyle/>
          <a:p>
            <a:pPr algn="l">
              <a:buFont typeface="Arial" pitchFamily="34" charset="0"/>
              <a:buNone/>
            </a:pPr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1）</a:t>
            </a:r>
            <a:r>
              <a:rPr lang="zh-CN" altLang="zh-CN" sz="2000" dirty="0" smtClean="0">
                <a:latin typeface="+mn-ea"/>
              </a:rPr>
              <a:t>“开始”→“控制面板”→打开“所有控制面板项”窗口（</a:t>
            </a:r>
            <a:r>
              <a:rPr lang="zh-CN" altLang="en-US" sz="2000" dirty="0" smtClean="0">
                <a:latin typeface="+mn-ea"/>
              </a:rPr>
              <a:t>如下图）</a:t>
            </a:r>
            <a:endParaRPr lang="en-US" altLang="zh-CN" sz="2000" dirty="0" smtClean="0">
              <a:latin typeface="+mn-ea"/>
            </a:endParaRPr>
          </a:p>
          <a:p>
            <a:pPr algn="l">
              <a:buFont typeface="Arial" pitchFamily="34" charset="0"/>
              <a:buNone/>
            </a:pPr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2）</a:t>
            </a:r>
            <a:r>
              <a:rPr lang="zh-CN" altLang="zh-CN" sz="2000" dirty="0" smtClean="0">
                <a:latin typeface="+mn-ea"/>
              </a:rPr>
              <a:t>“用户帐户”图标→打开“用户帐户”窗口</a:t>
            </a:r>
            <a:r>
              <a:rPr lang="zh-CN" altLang="en-US" sz="2000" dirty="0" smtClean="0">
                <a:latin typeface="+mn-ea"/>
              </a:rPr>
              <a:t>（</a:t>
            </a:r>
            <a:r>
              <a:rPr lang="zh-CN" altLang="zh-CN" sz="2000" dirty="0" smtClean="0">
                <a:latin typeface="+mn-ea"/>
              </a:rPr>
              <a:t>如</a:t>
            </a:r>
            <a:r>
              <a:rPr lang="zh-CN" altLang="en-US" sz="2000" dirty="0" smtClean="0">
                <a:latin typeface="+mn-ea"/>
              </a:rPr>
              <a:t>下</a:t>
            </a:r>
            <a:r>
              <a:rPr lang="zh-CN" altLang="zh-CN" sz="2000" dirty="0" smtClean="0">
                <a:latin typeface="+mn-ea"/>
              </a:rPr>
              <a:t>图</a:t>
            </a:r>
            <a:r>
              <a:rPr lang="zh-CN" altLang="en-US" sz="2000" dirty="0" smtClean="0">
                <a:latin typeface="+mn-ea"/>
              </a:rPr>
              <a:t>）</a:t>
            </a:r>
            <a:endParaRPr lang="en-US" altLang="zh-CN" sz="2000" dirty="0" smtClean="0">
              <a:latin typeface="+mn-ea"/>
            </a:endParaRPr>
          </a:p>
          <a:p>
            <a:pPr algn="l">
              <a:buFont typeface="Arial" pitchFamily="34" charset="0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（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3）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“管理其他帐户”链接→打开“管理帐户”窗口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（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如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下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图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）</a:t>
            </a:r>
            <a:endParaRPr lang="en-US" altLang="zh-CN" sz="2000" dirty="0" smtClean="0">
              <a:solidFill>
                <a:srgbClr val="FF0000"/>
              </a:solidFill>
              <a:latin typeface="+mn-ea"/>
            </a:endParaRPr>
          </a:p>
          <a:p>
            <a:pPr algn="l">
              <a:buFont typeface="Arial" pitchFamily="34" charset="0"/>
              <a:buNone/>
            </a:pPr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4）</a:t>
            </a:r>
            <a:r>
              <a:rPr lang="zh-CN" altLang="zh-CN" sz="2000" dirty="0" smtClean="0">
                <a:latin typeface="+mn-ea"/>
              </a:rPr>
              <a:t>“创建一个新帐户”链接→打开“创建新帐户”窗口</a:t>
            </a:r>
            <a:endParaRPr lang="en-US" altLang="zh-CN" sz="2000" dirty="0" smtClean="0">
              <a:latin typeface="+mn-ea"/>
            </a:endParaRPr>
          </a:p>
          <a:p>
            <a:pPr algn="l">
              <a:buFont typeface="Arial" pitchFamily="34" charset="0"/>
              <a:buNone/>
            </a:pPr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5）</a:t>
            </a:r>
            <a:r>
              <a:rPr lang="zh-CN" altLang="zh-CN" sz="2000" dirty="0" smtClean="0">
                <a:latin typeface="+mn-ea"/>
              </a:rPr>
              <a:t>输入新帐户名</a:t>
            </a:r>
            <a:r>
              <a:rPr lang="zh-CN" altLang="en-US" sz="2000" dirty="0" smtClean="0">
                <a:latin typeface="+mn-ea"/>
              </a:rPr>
              <a:t>、</a:t>
            </a:r>
            <a:r>
              <a:rPr lang="zh-CN" altLang="zh-CN" sz="2000" dirty="0" smtClean="0">
                <a:latin typeface="+mn-ea"/>
              </a:rPr>
              <a:t>选择</a:t>
            </a:r>
            <a:r>
              <a:rPr lang="zh-CN" altLang="en-US" sz="2000" dirty="0" smtClean="0">
                <a:latin typeface="+mn-ea"/>
              </a:rPr>
              <a:t>帐户</a:t>
            </a:r>
            <a:r>
              <a:rPr lang="zh-CN" altLang="zh-CN" sz="2000" dirty="0" smtClean="0">
                <a:latin typeface="+mn-ea"/>
              </a:rPr>
              <a:t>类型</a:t>
            </a:r>
            <a:r>
              <a:rPr lang="zh-CN" altLang="zh-CN" sz="2000" dirty="0">
                <a:latin typeface="+mn-ea"/>
              </a:rPr>
              <a:t>→</a:t>
            </a:r>
            <a:r>
              <a:rPr lang="zh-CN" altLang="zh-CN" sz="2000" dirty="0" smtClean="0">
                <a:latin typeface="+mn-ea"/>
              </a:rPr>
              <a:t>“创建帐户”按钮</a:t>
            </a:r>
            <a:endParaRPr lang="zh-CN" altLang="zh-CN" sz="2000" dirty="0">
              <a:latin typeface="+mn-ea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1979712" y="3502362"/>
            <a:ext cx="5652362" cy="3045300"/>
            <a:chOff x="1668" y="1233"/>
            <a:chExt cx="8640" cy="4653"/>
          </a:xfrm>
        </p:grpSpPr>
        <p:pic>
          <p:nvPicPr>
            <p:cNvPr id="12294" name="图片 1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8" y="1233"/>
              <a:ext cx="8640" cy="2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3" name="图片 1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8" y="3885"/>
              <a:ext cx="8640" cy="2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椭圆 13"/>
          <p:cNvSpPr/>
          <p:nvPr/>
        </p:nvSpPr>
        <p:spPr>
          <a:xfrm>
            <a:off x="2339752" y="5272180"/>
            <a:ext cx="1255418" cy="2577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66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079500" y="0"/>
            <a:ext cx="80645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z="3600" dirty="0"/>
              <a:t>2.4.7  </a:t>
            </a:r>
            <a:r>
              <a:rPr lang="zh-CN" altLang="zh-CN" sz="3600" dirty="0"/>
              <a:t>帐户管理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99592" y="1033572"/>
            <a:ext cx="6849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l"/>
            <a:r>
              <a:rPr lang="en-US" altLang="zh-CN" dirty="0"/>
              <a:t>2</a:t>
            </a:r>
            <a:r>
              <a:rPr lang="zh-CN" altLang="zh-CN" dirty="0"/>
              <a:t>．创建用户帐户</a:t>
            </a:r>
          </a:p>
        </p:txBody>
      </p:sp>
      <p:sp>
        <p:nvSpPr>
          <p:cNvPr id="2" name="矩形 1"/>
          <p:cNvSpPr/>
          <p:nvPr/>
        </p:nvSpPr>
        <p:spPr>
          <a:xfrm>
            <a:off x="539552" y="1628800"/>
            <a:ext cx="8424935" cy="166594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/>
          <a:lstStyle/>
          <a:p>
            <a:pPr algn="l">
              <a:buFont typeface="Arial" pitchFamily="34" charset="0"/>
              <a:buNone/>
            </a:pPr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1）</a:t>
            </a:r>
            <a:r>
              <a:rPr lang="zh-CN" altLang="zh-CN" sz="2000" dirty="0" smtClean="0">
                <a:latin typeface="+mn-ea"/>
              </a:rPr>
              <a:t>“开始”→“控制面板”→打开“所有控制面板项”窗口（</a:t>
            </a:r>
            <a:r>
              <a:rPr lang="zh-CN" altLang="en-US" sz="2000" dirty="0" smtClean="0">
                <a:latin typeface="+mn-ea"/>
              </a:rPr>
              <a:t>如下图）</a:t>
            </a:r>
            <a:endParaRPr lang="en-US" altLang="zh-CN" sz="2000" dirty="0" smtClean="0">
              <a:latin typeface="+mn-ea"/>
            </a:endParaRPr>
          </a:p>
          <a:p>
            <a:pPr algn="l">
              <a:buFont typeface="Arial" pitchFamily="34" charset="0"/>
              <a:buNone/>
            </a:pPr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2）</a:t>
            </a:r>
            <a:r>
              <a:rPr lang="zh-CN" altLang="zh-CN" sz="2000" dirty="0" smtClean="0">
                <a:latin typeface="+mn-ea"/>
              </a:rPr>
              <a:t>“用户帐户”图标→打开“用户帐户”窗口</a:t>
            </a:r>
            <a:r>
              <a:rPr lang="zh-CN" altLang="en-US" sz="2000" dirty="0" smtClean="0">
                <a:latin typeface="+mn-ea"/>
              </a:rPr>
              <a:t>（</a:t>
            </a:r>
            <a:r>
              <a:rPr lang="zh-CN" altLang="zh-CN" sz="2000" dirty="0" smtClean="0">
                <a:latin typeface="+mn-ea"/>
              </a:rPr>
              <a:t>如</a:t>
            </a:r>
            <a:r>
              <a:rPr lang="zh-CN" altLang="en-US" sz="2000" dirty="0" smtClean="0">
                <a:latin typeface="+mn-ea"/>
              </a:rPr>
              <a:t>下</a:t>
            </a:r>
            <a:r>
              <a:rPr lang="zh-CN" altLang="zh-CN" sz="2000" dirty="0" smtClean="0">
                <a:latin typeface="+mn-ea"/>
              </a:rPr>
              <a:t>图</a:t>
            </a:r>
            <a:r>
              <a:rPr lang="zh-CN" altLang="en-US" sz="2000" dirty="0" smtClean="0">
                <a:latin typeface="+mn-ea"/>
              </a:rPr>
              <a:t>）</a:t>
            </a:r>
            <a:endParaRPr lang="en-US" altLang="zh-CN" sz="2000" dirty="0" smtClean="0">
              <a:latin typeface="+mn-ea"/>
            </a:endParaRPr>
          </a:p>
          <a:p>
            <a:pPr algn="l">
              <a:buFont typeface="Arial" pitchFamily="34" charset="0"/>
              <a:buNone/>
            </a:pPr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3）</a:t>
            </a:r>
            <a:r>
              <a:rPr lang="zh-CN" altLang="zh-CN" sz="2000" dirty="0" smtClean="0">
                <a:latin typeface="+mn-ea"/>
              </a:rPr>
              <a:t>“管理其他帐户”链接→打开“管理帐户”窗口</a:t>
            </a:r>
            <a:r>
              <a:rPr lang="zh-CN" altLang="en-US" sz="2000" dirty="0" smtClean="0">
                <a:latin typeface="+mn-ea"/>
              </a:rPr>
              <a:t>（</a:t>
            </a:r>
            <a:r>
              <a:rPr lang="zh-CN" altLang="zh-CN" sz="2000" dirty="0" smtClean="0">
                <a:latin typeface="+mn-ea"/>
              </a:rPr>
              <a:t>如</a:t>
            </a:r>
            <a:r>
              <a:rPr lang="zh-CN" altLang="en-US" sz="2000" dirty="0" smtClean="0">
                <a:latin typeface="+mn-ea"/>
              </a:rPr>
              <a:t>下</a:t>
            </a:r>
            <a:r>
              <a:rPr lang="zh-CN" altLang="zh-CN" sz="2000" dirty="0" smtClean="0">
                <a:latin typeface="+mn-ea"/>
              </a:rPr>
              <a:t>图</a:t>
            </a:r>
            <a:r>
              <a:rPr lang="zh-CN" altLang="en-US" sz="2000" dirty="0" smtClean="0">
                <a:latin typeface="+mn-ea"/>
              </a:rPr>
              <a:t>）</a:t>
            </a:r>
            <a:endParaRPr lang="en-US" altLang="zh-CN" sz="2000" dirty="0" smtClean="0">
              <a:latin typeface="+mn-ea"/>
            </a:endParaRPr>
          </a:p>
          <a:p>
            <a:pPr algn="l">
              <a:buFont typeface="Arial" pitchFamily="34" charset="0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（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4）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“创建一个新帐户”链接→打开“创建新帐户”窗口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（如下图）</a:t>
            </a:r>
            <a:endParaRPr lang="en-US" altLang="zh-CN" sz="2000" dirty="0" smtClean="0">
              <a:solidFill>
                <a:srgbClr val="FF0000"/>
              </a:solidFill>
              <a:latin typeface="+mn-ea"/>
            </a:endParaRPr>
          </a:p>
          <a:p>
            <a:pPr algn="l">
              <a:buFont typeface="Arial" pitchFamily="34" charset="0"/>
              <a:buNone/>
            </a:pPr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5）</a:t>
            </a:r>
            <a:r>
              <a:rPr lang="zh-CN" altLang="zh-CN" sz="2000" dirty="0" smtClean="0">
                <a:latin typeface="+mn-ea"/>
              </a:rPr>
              <a:t>输入新帐户名</a:t>
            </a:r>
            <a:r>
              <a:rPr lang="zh-CN" altLang="en-US" sz="2000" dirty="0" smtClean="0">
                <a:latin typeface="+mn-ea"/>
              </a:rPr>
              <a:t>、</a:t>
            </a:r>
            <a:r>
              <a:rPr lang="zh-CN" altLang="zh-CN" sz="2000" dirty="0" smtClean="0">
                <a:latin typeface="+mn-ea"/>
              </a:rPr>
              <a:t>选择</a:t>
            </a:r>
            <a:r>
              <a:rPr lang="zh-CN" altLang="en-US" sz="2000" dirty="0" smtClean="0">
                <a:latin typeface="+mn-ea"/>
              </a:rPr>
              <a:t>帐户</a:t>
            </a:r>
            <a:r>
              <a:rPr lang="zh-CN" altLang="zh-CN" sz="2000" dirty="0" smtClean="0">
                <a:latin typeface="+mn-ea"/>
              </a:rPr>
              <a:t>类型</a:t>
            </a:r>
            <a:r>
              <a:rPr lang="zh-CN" altLang="zh-CN" sz="2000" dirty="0">
                <a:latin typeface="+mn-ea"/>
              </a:rPr>
              <a:t>→</a:t>
            </a:r>
            <a:r>
              <a:rPr lang="zh-CN" altLang="zh-CN" sz="2000" dirty="0" smtClean="0">
                <a:latin typeface="+mn-ea"/>
              </a:rPr>
              <a:t>“创建帐户”按钮</a:t>
            </a:r>
            <a:endParaRPr lang="zh-CN" altLang="zh-CN" sz="2000" dirty="0">
              <a:latin typeface="+mn-ea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2296" name="图片 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955" y="3506754"/>
            <a:ext cx="5968397" cy="3024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303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Windows 95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Windows 95</a:t>
            </a:r>
            <a:r>
              <a:rPr lang="zh-CN" altLang="en-US" dirty="0"/>
              <a:t>是一个 混合的</a:t>
            </a:r>
            <a:r>
              <a:rPr lang="en-US" altLang="zh-CN" dirty="0"/>
              <a:t>16</a:t>
            </a:r>
            <a:r>
              <a:rPr lang="zh-CN" altLang="en-US" dirty="0"/>
              <a:t>位</a:t>
            </a:r>
            <a:r>
              <a:rPr lang="en-US" altLang="zh-CN" dirty="0"/>
              <a:t>/32</a:t>
            </a:r>
            <a:r>
              <a:rPr lang="zh-CN" altLang="en-US" dirty="0"/>
              <a:t>位 </a:t>
            </a:r>
            <a:r>
              <a:rPr lang="en-US" altLang="zh-CN" dirty="0"/>
              <a:t>Windows</a:t>
            </a:r>
            <a:r>
              <a:rPr lang="zh-CN" altLang="en-US" dirty="0"/>
              <a:t>系统，其版 本号为</a:t>
            </a:r>
            <a:r>
              <a:rPr lang="en-US" altLang="zh-CN" dirty="0"/>
              <a:t>4.0</a:t>
            </a:r>
            <a:r>
              <a:rPr lang="zh-CN" altLang="en-US" dirty="0"/>
              <a:t>。 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204864"/>
            <a:ext cx="3843338" cy="1910518"/>
          </a:xfr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0433CF-FBD7-4429-9494-BCDB0245EBE1}" type="datetime1">
              <a:rPr lang="zh-CN" altLang="en-US" smtClean="0"/>
              <a:pPr>
                <a:defRPr/>
              </a:pPr>
              <a:t>2020/10/12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计算机文化基础 - 第一章 计算机的基础知识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78231F-CE32-484C-A335-E6CDE49C17CA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7637811"/>
      </p:ext>
    </p:extLst>
  </p:cSld>
  <p:clrMapOvr>
    <a:masterClrMapping/>
  </p:clrMapOvr>
  <p:transition spd="med">
    <p:checker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079500" y="0"/>
            <a:ext cx="80645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z="3600" dirty="0"/>
              <a:t>2.4.7  </a:t>
            </a:r>
            <a:r>
              <a:rPr lang="zh-CN" altLang="zh-CN" sz="3600" dirty="0"/>
              <a:t>帐户管理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99592" y="1033572"/>
            <a:ext cx="6849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l"/>
            <a:r>
              <a:rPr lang="en-US" altLang="zh-CN" dirty="0"/>
              <a:t>2</a:t>
            </a:r>
            <a:r>
              <a:rPr lang="zh-CN" altLang="zh-CN" dirty="0"/>
              <a:t>．创建用户帐户</a:t>
            </a:r>
          </a:p>
        </p:txBody>
      </p:sp>
      <p:sp>
        <p:nvSpPr>
          <p:cNvPr id="2" name="矩形 1"/>
          <p:cNvSpPr/>
          <p:nvPr/>
        </p:nvSpPr>
        <p:spPr>
          <a:xfrm>
            <a:off x="539552" y="1628800"/>
            <a:ext cx="8424935" cy="166594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/>
          <a:lstStyle/>
          <a:p>
            <a:pPr algn="l">
              <a:buFont typeface="Arial" pitchFamily="34" charset="0"/>
              <a:buNone/>
            </a:pPr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1）</a:t>
            </a:r>
            <a:r>
              <a:rPr lang="zh-CN" altLang="zh-CN" sz="2000" dirty="0" smtClean="0">
                <a:latin typeface="+mn-ea"/>
              </a:rPr>
              <a:t>“开始”→“控制面板”→打开“所有控制面板项”窗口（</a:t>
            </a:r>
            <a:r>
              <a:rPr lang="zh-CN" altLang="en-US" sz="2000" dirty="0" smtClean="0">
                <a:latin typeface="+mn-ea"/>
              </a:rPr>
              <a:t>如下图）</a:t>
            </a:r>
            <a:endParaRPr lang="en-US" altLang="zh-CN" sz="2000" dirty="0" smtClean="0">
              <a:latin typeface="+mn-ea"/>
            </a:endParaRPr>
          </a:p>
          <a:p>
            <a:pPr algn="l">
              <a:buFont typeface="Arial" pitchFamily="34" charset="0"/>
              <a:buNone/>
            </a:pPr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2）</a:t>
            </a:r>
            <a:r>
              <a:rPr lang="zh-CN" altLang="zh-CN" sz="2000" dirty="0" smtClean="0">
                <a:latin typeface="+mn-ea"/>
              </a:rPr>
              <a:t>“用户帐户”图标→打开“用户帐户”窗口</a:t>
            </a:r>
            <a:r>
              <a:rPr lang="zh-CN" altLang="en-US" sz="2000" dirty="0" smtClean="0">
                <a:latin typeface="+mn-ea"/>
              </a:rPr>
              <a:t>（</a:t>
            </a:r>
            <a:r>
              <a:rPr lang="zh-CN" altLang="zh-CN" sz="2000" dirty="0" smtClean="0">
                <a:latin typeface="+mn-ea"/>
              </a:rPr>
              <a:t>如</a:t>
            </a:r>
            <a:r>
              <a:rPr lang="zh-CN" altLang="en-US" sz="2000" dirty="0" smtClean="0">
                <a:latin typeface="+mn-ea"/>
              </a:rPr>
              <a:t>下</a:t>
            </a:r>
            <a:r>
              <a:rPr lang="zh-CN" altLang="zh-CN" sz="2000" dirty="0" smtClean="0">
                <a:latin typeface="+mn-ea"/>
              </a:rPr>
              <a:t>图</a:t>
            </a:r>
            <a:r>
              <a:rPr lang="zh-CN" altLang="en-US" sz="2000" dirty="0" smtClean="0">
                <a:latin typeface="+mn-ea"/>
              </a:rPr>
              <a:t>）</a:t>
            </a:r>
            <a:endParaRPr lang="en-US" altLang="zh-CN" sz="2000" dirty="0" smtClean="0">
              <a:latin typeface="+mn-ea"/>
            </a:endParaRPr>
          </a:p>
          <a:p>
            <a:pPr algn="l">
              <a:buFont typeface="Arial" pitchFamily="34" charset="0"/>
              <a:buNone/>
            </a:pPr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3）</a:t>
            </a:r>
            <a:r>
              <a:rPr lang="zh-CN" altLang="zh-CN" sz="2000" dirty="0" smtClean="0">
                <a:latin typeface="+mn-ea"/>
              </a:rPr>
              <a:t>“管理其他帐户”链接→打开“管理帐户”窗口</a:t>
            </a:r>
            <a:r>
              <a:rPr lang="zh-CN" altLang="en-US" sz="2000" dirty="0" smtClean="0">
                <a:latin typeface="+mn-ea"/>
              </a:rPr>
              <a:t>（</a:t>
            </a:r>
            <a:r>
              <a:rPr lang="zh-CN" altLang="zh-CN" sz="2000" dirty="0" smtClean="0">
                <a:latin typeface="+mn-ea"/>
              </a:rPr>
              <a:t>如</a:t>
            </a:r>
            <a:r>
              <a:rPr lang="zh-CN" altLang="en-US" sz="2000" dirty="0" smtClean="0">
                <a:latin typeface="+mn-ea"/>
              </a:rPr>
              <a:t>下</a:t>
            </a:r>
            <a:r>
              <a:rPr lang="zh-CN" altLang="zh-CN" sz="2000" dirty="0" smtClean="0">
                <a:latin typeface="+mn-ea"/>
              </a:rPr>
              <a:t>图</a:t>
            </a:r>
            <a:r>
              <a:rPr lang="zh-CN" altLang="en-US" sz="2000" dirty="0" smtClean="0">
                <a:latin typeface="+mn-ea"/>
              </a:rPr>
              <a:t>）</a:t>
            </a:r>
            <a:endParaRPr lang="en-US" altLang="zh-CN" sz="2000" dirty="0" smtClean="0">
              <a:latin typeface="+mn-ea"/>
            </a:endParaRPr>
          </a:p>
          <a:p>
            <a:pPr algn="l"/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4）</a:t>
            </a:r>
            <a:r>
              <a:rPr lang="zh-CN" altLang="zh-CN" sz="2000" dirty="0" smtClean="0">
                <a:latin typeface="+mn-ea"/>
              </a:rPr>
              <a:t>“创建一个新帐户”链接→打开“创建新帐户”窗口</a:t>
            </a:r>
            <a:r>
              <a:rPr lang="zh-CN" altLang="en-US" sz="2000" dirty="0">
                <a:latin typeface="+mn-ea"/>
              </a:rPr>
              <a:t>（如下图</a:t>
            </a:r>
            <a:r>
              <a:rPr lang="zh-CN" altLang="en-US" sz="2000" dirty="0" smtClean="0">
                <a:latin typeface="+mn-ea"/>
              </a:rPr>
              <a:t>）</a:t>
            </a:r>
            <a:endParaRPr lang="en-US" altLang="zh-CN" sz="2000" dirty="0" smtClean="0">
              <a:latin typeface="+mn-ea"/>
            </a:endParaRPr>
          </a:p>
          <a:p>
            <a:pPr algn="l">
              <a:buFont typeface="Arial" pitchFamily="34" charset="0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（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5）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输入新帐户名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、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选择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帐户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类型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→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“创建帐户”按钮</a:t>
            </a:r>
            <a:endParaRPr lang="zh-CN" altLang="zh-CN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2296" name="图片 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955" y="3506754"/>
            <a:ext cx="5968397" cy="3024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椭圆 13"/>
          <p:cNvSpPr/>
          <p:nvPr/>
        </p:nvSpPr>
        <p:spPr>
          <a:xfrm>
            <a:off x="5493590" y="6109051"/>
            <a:ext cx="823370" cy="2577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2267744" y="4682164"/>
            <a:ext cx="324036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2267744" y="5013176"/>
            <a:ext cx="324036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373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079500" y="0"/>
            <a:ext cx="80645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z="3600" dirty="0"/>
              <a:t>2.4.7  </a:t>
            </a:r>
            <a:r>
              <a:rPr lang="zh-CN" altLang="zh-CN" sz="3600" dirty="0"/>
              <a:t>帐户管理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99592" y="1033572"/>
            <a:ext cx="6849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l"/>
            <a:r>
              <a:rPr lang="en-US" altLang="zh-CN" dirty="0"/>
              <a:t>3</a:t>
            </a:r>
            <a:r>
              <a:rPr lang="zh-CN" altLang="zh-CN" dirty="0"/>
              <a:t>．更改帐户设置</a:t>
            </a:r>
          </a:p>
        </p:txBody>
      </p:sp>
      <p:sp>
        <p:nvSpPr>
          <p:cNvPr id="2" name="矩形 1"/>
          <p:cNvSpPr/>
          <p:nvPr/>
        </p:nvSpPr>
        <p:spPr>
          <a:xfrm>
            <a:off x="611560" y="1614287"/>
            <a:ext cx="8227640" cy="159337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/>
          <a:lstStyle/>
          <a:p>
            <a:pPr algn="l">
              <a:lnSpc>
                <a:spcPts val="26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en-US" sz="2000" dirty="0" smtClean="0"/>
              <a:t>（</a:t>
            </a:r>
            <a:r>
              <a:rPr lang="en-US" altLang="zh-CN" sz="2000" dirty="0" smtClean="0"/>
              <a:t>1）</a:t>
            </a:r>
            <a:r>
              <a:rPr lang="zh-CN" altLang="zh-CN" sz="2000" dirty="0" smtClean="0"/>
              <a:t>单击“</a:t>
            </a:r>
            <a:r>
              <a:rPr lang="zh-CN" altLang="zh-CN" sz="2000" dirty="0"/>
              <a:t>管理帐户”</a:t>
            </a:r>
            <a:r>
              <a:rPr lang="zh-CN" altLang="zh-CN" sz="2000" dirty="0" smtClean="0"/>
              <a:t>窗口中的</a:t>
            </a:r>
            <a:r>
              <a:rPr lang="zh-CN" altLang="zh-CN" sz="2000" dirty="0"/>
              <a:t>帐户</a:t>
            </a:r>
            <a:r>
              <a:rPr lang="zh-CN" altLang="zh-CN" sz="2000" dirty="0" smtClean="0"/>
              <a:t>图标</a:t>
            </a:r>
            <a:r>
              <a:rPr lang="zh-CN" altLang="zh-CN" sz="2000" dirty="0">
                <a:latin typeface="+mn-ea"/>
              </a:rPr>
              <a:t>→</a:t>
            </a:r>
            <a:r>
              <a:rPr lang="zh-CN" altLang="zh-CN" sz="2000" dirty="0" smtClean="0"/>
              <a:t>打开</a:t>
            </a:r>
            <a:r>
              <a:rPr lang="zh-CN" altLang="zh-CN" sz="2000" dirty="0"/>
              <a:t>“更改帐户”</a:t>
            </a:r>
            <a:r>
              <a:rPr lang="zh-CN" altLang="zh-CN" sz="2000" dirty="0" smtClean="0"/>
              <a:t>窗口</a:t>
            </a:r>
            <a:r>
              <a:rPr lang="zh-CN" altLang="en-US" sz="2000" dirty="0" smtClean="0"/>
              <a:t>（如下图）。</a:t>
            </a:r>
            <a:endParaRPr lang="en-US" altLang="zh-CN" sz="2000" dirty="0" smtClean="0">
              <a:latin typeface="+mn-ea"/>
            </a:endParaRPr>
          </a:p>
          <a:p>
            <a:pPr algn="l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 smtClean="0"/>
              <a:t>（</a:t>
            </a:r>
            <a:r>
              <a:rPr lang="en-US" altLang="zh-CN" sz="2000" dirty="0" smtClean="0"/>
              <a:t>2）</a:t>
            </a:r>
            <a:r>
              <a:rPr lang="zh-CN" altLang="zh-CN" sz="2000" dirty="0" smtClean="0"/>
              <a:t>在</a:t>
            </a:r>
            <a:r>
              <a:rPr lang="zh-CN" altLang="zh-CN" sz="2000" dirty="0"/>
              <a:t>“更改帐户”</a:t>
            </a:r>
            <a:r>
              <a:rPr lang="zh-CN" altLang="zh-CN" sz="2000" dirty="0" smtClean="0"/>
              <a:t>窗口</a:t>
            </a:r>
            <a:r>
              <a:rPr lang="zh-CN" altLang="zh-CN" sz="2000" dirty="0"/>
              <a:t>下，</a:t>
            </a:r>
            <a:r>
              <a:rPr lang="zh-CN" altLang="zh-CN" sz="2000" dirty="0" smtClean="0"/>
              <a:t>可以更改</a:t>
            </a:r>
            <a:r>
              <a:rPr lang="zh-CN" altLang="zh-CN" sz="2000" dirty="0"/>
              <a:t>帐户名称、设置密码、更改图片、更改帐户类型、删除</a:t>
            </a:r>
            <a:r>
              <a:rPr lang="zh-CN" altLang="zh-CN" sz="2000" dirty="0" smtClean="0"/>
              <a:t>帐户</a:t>
            </a:r>
            <a:r>
              <a:rPr lang="zh-CN" altLang="en-US" sz="2000" dirty="0" smtClean="0"/>
              <a:t>。</a:t>
            </a:r>
            <a:endParaRPr lang="zh-CN" altLang="zh-CN" sz="2000" dirty="0"/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5362" name="图片 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225" y="3338988"/>
            <a:ext cx="6561588" cy="3184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直接箭头连接符 16"/>
          <p:cNvCxnSpPr/>
          <p:nvPr/>
        </p:nvCxnSpPr>
        <p:spPr>
          <a:xfrm>
            <a:off x="2051720" y="4523634"/>
            <a:ext cx="324036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2051720" y="4717524"/>
            <a:ext cx="324036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2051720" y="4903068"/>
            <a:ext cx="324036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2051720" y="5085184"/>
            <a:ext cx="324036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2051720" y="5278348"/>
            <a:ext cx="324036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051720" y="5460464"/>
            <a:ext cx="324036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212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华文新魏"/>
        <a:cs typeface=""/>
      </a:majorFont>
      <a:minorFont>
        <a:latin typeface="Times New Roman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00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7453</TotalTime>
  <Words>4112</Words>
  <Application>Microsoft Office PowerPoint</Application>
  <PresentationFormat>全屏显示(4:3)</PresentationFormat>
  <Paragraphs>572</Paragraphs>
  <Slides>91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105" baseType="lpstr">
      <vt:lpstr>方正姚体</vt:lpstr>
      <vt:lpstr>黑体</vt:lpstr>
      <vt:lpstr>华文楷体</vt:lpstr>
      <vt:lpstr>华文隶书</vt:lpstr>
      <vt:lpstr>华文新魏</vt:lpstr>
      <vt:lpstr>楷体_GB2312</vt:lpstr>
      <vt:lpstr>隶书</vt:lpstr>
      <vt:lpstr>宋体</vt:lpstr>
      <vt:lpstr>Arial</vt:lpstr>
      <vt:lpstr>Tahoma</vt:lpstr>
      <vt:lpstr>Times New Roman</vt:lpstr>
      <vt:lpstr>Verdana</vt:lpstr>
      <vt:lpstr>Wingdings</vt:lpstr>
      <vt:lpstr>Blends</vt:lpstr>
      <vt:lpstr>第二章  操作系统 </vt:lpstr>
      <vt:lpstr>微软公司</vt:lpstr>
      <vt:lpstr>Window1.0</vt:lpstr>
      <vt:lpstr>Window2.0</vt:lpstr>
      <vt:lpstr>Window3.0</vt:lpstr>
      <vt:lpstr>Window3.1</vt:lpstr>
      <vt:lpstr>Window NT 3.1</vt:lpstr>
      <vt:lpstr>Windows 3.2</vt:lpstr>
      <vt:lpstr>Windows 95</vt:lpstr>
      <vt:lpstr>PowerPoint 演示文稿</vt:lpstr>
      <vt:lpstr>Windows Me</vt:lpstr>
      <vt:lpstr>Windows 2000</vt:lpstr>
      <vt:lpstr>Windows XP</vt:lpstr>
      <vt:lpstr>Windows Server 2003</vt:lpstr>
      <vt:lpstr>Windows Vista</vt:lpstr>
      <vt:lpstr>Windows 7</vt:lpstr>
      <vt:lpstr>Windows 8</vt:lpstr>
      <vt:lpstr>Windows 10</vt:lpstr>
      <vt:lpstr>   2.1、操作系统概述</vt:lpstr>
      <vt:lpstr>PowerPoint 演示文稿</vt:lpstr>
      <vt:lpstr>PowerPoint 演示文稿</vt:lpstr>
      <vt:lpstr>2.1.4  Windows 7的退出</vt:lpstr>
      <vt:lpstr>2.2.1  鼠标和键盘的操作</vt:lpstr>
      <vt:lpstr>2.2.1  鼠标和键盘的操作</vt:lpstr>
      <vt:lpstr>2.2.1  鼠标和键盘的操作</vt:lpstr>
      <vt:lpstr>2.2.1  鼠标和键盘的操作</vt:lpstr>
      <vt:lpstr>2.2.1  鼠标和键盘的操作</vt:lpstr>
      <vt:lpstr>2.2.1  鼠标和键盘的操作</vt:lpstr>
      <vt:lpstr>2.2.1  鼠标和键盘的操作</vt:lpstr>
      <vt:lpstr>2.2.1  鼠标和键盘的操作</vt:lpstr>
      <vt:lpstr>2.2.2  桌面的组成及操作</vt:lpstr>
      <vt:lpstr>2.2.2  桌面的组成及操作</vt:lpstr>
      <vt:lpstr>PowerPoint 演示文稿</vt:lpstr>
      <vt:lpstr>2.4.2  设置桌面外观</vt:lpstr>
      <vt:lpstr>2.4.2  设置桌面外观</vt:lpstr>
      <vt:lpstr>2.4.2  设置桌面外观</vt:lpstr>
      <vt:lpstr>2.4.2  设置桌面外观</vt:lpstr>
      <vt:lpstr>2.4.2  设置桌面外观</vt:lpstr>
      <vt:lpstr>2.4.2  设置桌面外观</vt:lpstr>
      <vt:lpstr>2.4.2  设置桌面外观</vt:lpstr>
      <vt:lpstr>2.4.2  设置桌面外观</vt:lpstr>
      <vt:lpstr>2.4.2  设置桌面外观</vt:lpstr>
      <vt:lpstr>2.4.2  设置桌面外观</vt:lpstr>
      <vt:lpstr>PowerPoint 演示文稿</vt:lpstr>
      <vt:lpstr>PowerPoint 演示文稿</vt:lpstr>
      <vt:lpstr>PowerPoint 演示文稿</vt:lpstr>
      <vt:lpstr>PowerPoint 演示文稿</vt:lpstr>
      <vt:lpstr>2.2.3  窗口的组成及操作</vt:lpstr>
      <vt:lpstr>2.2.3  窗口的组成及操作</vt:lpstr>
      <vt:lpstr>2.2.3  窗口的组成及操作</vt:lpstr>
      <vt:lpstr>2.2.3  窗口的组成及操作</vt:lpstr>
      <vt:lpstr>2.2.3  窗口的组成及操作</vt:lpstr>
      <vt:lpstr>2.2.3  窗口的组成及操作</vt:lpstr>
      <vt:lpstr>   2.2、操作系统功能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文件夹</vt:lpstr>
      <vt:lpstr>文件</vt:lpstr>
      <vt:lpstr>文件属性</vt:lpstr>
      <vt:lpstr>文件名</vt:lpstr>
      <vt:lpstr>PowerPoint 演示文稿</vt:lpstr>
      <vt:lpstr>PowerPoint 演示文稿</vt:lpstr>
      <vt:lpstr>PowerPoint 演示文稿</vt:lpstr>
      <vt:lpstr>PowerPoint 演示文稿</vt:lpstr>
      <vt:lpstr>文件及文件夹命名规则</vt:lpstr>
      <vt:lpstr>PowerPoint 演示文稿</vt:lpstr>
      <vt:lpstr>文件存储位置</vt:lpstr>
      <vt:lpstr>PowerPoint 演示文稿</vt:lpstr>
      <vt:lpstr>文件大小、只读、隐藏</vt:lpstr>
      <vt:lpstr>文件与文件夹的基本操作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文件与文件夹搜索 </vt:lpstr>
      <vt:lpstr>PowerPoint 演示文稿</vt:lpstr>
      <vt:lpstr> 建立文件夹与文件快捷方式</vt:lpstr>
      <vt:lpstr>文件夹的目录结构</vt:lpstr>
      <vt:lpstr>2.4.7  帐户管理</vt:lpstr>
      <vt:lpstr>2.4.7  帐户管理</vt:lpstr>
      <vt:lpstr>2.4.7  帐户管理</vt:lpstr>
      <vt:lpstr>2.4.7  帐户管理</vt:lpstr>
      <vt:lpstr>2.4.7  帐户管理</vt:lpstr>
      <vt:lpstr>2.4.7  帐户管理</vt:lpstr>
      <vt:lpstr>2.4.7  帐户管理</vt:lpstr>
    </vt:vector>
  </TitlesOfParts>
  <Company>ustc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Bai Xuefei</dc:creator>
  <cp:lastModifiedBy>wx</cp:lastModifiedBy>
  <cp:revision>1162</cp:revision>
  <dcterms:created xsi:type="dcterms:W3CDTF">2003-08-26T10:11:20Z</dcterms:created>
  <dcterms:modified xsi:type="dcterms:W3CDTF">2020-10-12T01:54:51Z</dcterms:modified>
</cp:coreProperties>
</file>